
<file path=[Content_Types].xml><?xml version="1.0" encoding="utf-8"?>
<Types xmlns="http://schemas.openxmlformats.org/package/2006/content-types">
  <Default Extension="png" ContentType="image/png"/>
  <Default Extension="wmf" ContentType="image/x-wmf"/>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4" r:id="rId3"/>
    <p:sldMasterId id="2147483652" r:id="rId4"/>
    <p:sldMasterId id="2147483656" r:id="rId5"/>
  </p:sldMasterIdLst>
  <p:notesMasterIdLst>
    <p:notesMasterId r:id="rId26"/>
  </p:notesMasterIdLst>
  <p:handoutMasterIdLst>
    <p:handoutMasterId r:id="rId27"/>
  </p:handoutMasterIdLst>
  <p:sldIdLst>
    <p:sldId id="262" r:id="rId6"/>
    <p:sldId id="256" r:id="rId7"/>
    <p:sldId id="265" r:id="rId8"/>
    <p:sldId id="268" r:id="rId9"/>
    <p:sldId id="264" r:id="rId10"/>
    <p:sldId id="266" r:id="rId11"/>
    <p:sldId id="267" r:id="rId12"/>
    <p:sldId id="263" r:id="rId13"/>
    <p:sldId id="270" r:id="rId14"/>
    <p:sldId id="271" r:id="rId15"/>
    <p:sldId id="272" r:id="rId16"/>
    <p:sldId id="273" r:id="rId17"/>
    <p:sldId id="258" r:id="rId18"/>
    <p:sldId id="274" r:id="rId19"/>
    <p:sldId id="275" r:id="rId20"/>
    <p:sldId id="276" r:id="rId21"/>
    <p:sldId id="277" r:id="rId22"/>
    <p:sldId id="259" r:id="rId23"/>
    <p:sldId id="278" r:id="rId24"/>
    <p:sldId id="279"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72233" autoAdjust="0"/>
  </p:normalViewPr>
  <p:slideViewPr>
    <p:cSldViewPr>
      <p:cViewPr varScale="1">
        <p:scale>
          <a:sx n="91" d="100"/>
          <a:sy n="91" d="100"/>
        </p:scale>
        <p:origin x="-2130"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42"/>
    </p:cViewPr>
  </p:notesTextViewPr>
  <p:sorterViewPr>
    <p:cViewPr>
      <p:scale>
        <a:sx n="100" d="100"/>
        <a:sy n="100" d="100"/>
      </p:scale>
      <p:origin x="0" y="0"/>
    </p:cViewPr>
  </p:sorterViewPr>
  <p:notesViewPr>
    <p:cSldViewPr>
      <p:cViewPr varScale="1">
        <p:scale>
          <a:sx n="98" d="100"/>
          <a:sy n="98" d="100"/>
        </p:scale>
        <p:origin x="-351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7.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158D4-4CCD-444A-B46E-B1D69BD4FFB0}" type="doc">
      <dgm:prSet loTypeId="urn:microsoft.com/office/officeart/2008/layout/NameandTitleOrganizationalChart" loCatId="hierarchy" qsTypeId="urn:microsoft.com/office/officeart/2005/8/quickstyle/simple2" qsCatId="simple" csTypeId="urn:microsoft.com/office/officeart/2005/8/colors/accent1_2" csCatId="accent1" phldr="1"/>
      <dgm:spPr/>
      <dgm:t>
        <a:bodyPr/>
        <a:lstStyle/>
        <a:p>
          <a:endParaRPr lang="de-DE"/>
        </a:p>
      </dgm:t>
    </dgm:pt>
    <dgm:pt modelId="{B1F07C0F-3FAF-45DC-8C8D-C8891C8D6552}">
      <dgm:prSet phldrT="[Text]"/>
      <dgm:spPr/>
      <dgm:t>
        <a:bodyPr/>
        <a:lstStyle/>
        <a:p>
          <a:r>
            <a:rPr lang="de-DE" dirty="0" smtClean="0"/>
            <a:t>Landesvertretertag</a:t>
          </a:r>
          <a:endParaRPr lang="de-DE" dirty="0"/>
        </a:p>
      </dgm:t>
    </dgm:pt>
    <dgm:pt modelId="{5218E9C4-8B89-473B-9DB5-67F4000FB837}" type="parTrans" cxnId="{D0F8EB46-301F-44F2-A29A-6DD9589AD284}">
      <dgm:prSet/>
      <dgm:spPr/>
      <dgm:t>
        <a:bodyPr/>
        <a:lstStyle/>
        <a:p>
          <a:endParaRPr lang="de-DE"/>
        </a:p>
      </dgm:t>
    </dgm:pt>
    <dgm:pt modelId="{48FAF51D-5A52-4BF4-A939-BAC2B677BA4D}" type="sibTrans" cxnId="{D0F8EB46-301F-44F2-A29A-6DD9589AD284}">
      <dgm:prSet custT="1"/>
      <dgm:spPr/>
      <dgm:t>
        <a:bodyPr/>
        <a:lstStyle/>
        <a:p>
          <a:pPr algn="ctr"/>
          <a:r>
            <a:rPr lang="de-DE" sz="1000" dirty="0" smtClean="0"/>
            <a:t>Delegierte aller Posaunenchöre</a:t>
          </a:r>
        </a:p>
      </dgm:t>
    </dgm:pt>
    <dgm:pt modelId="{A306F448-5295-4494-BE77-10D90C93D9B1}">
      <dgm:prSet phldrT="[Text]"/>
      <dgm:spPr/>
      <dgm:t>
        <a:bodyPr/>
        <a:lstStyle/>
        <a:p>
          <a:r>
            <a:rPr lang="de-DE" dirty="0" smtClean="0"/>
            <a:t>Landesarbeitskreis</a:t>
          </a:r>
          <a:endParaRPr lang="de-DE" dirty="0"/>
        </a:p>
      </dgm:t>
    </dgm:pt>
    <dgm:pt modelId="{CF708B95-FE97-4286-8B10-D1999C861686}" type="parTrans" cxnId="{1C9A826C-9C86-4A8B-8612-9770FAAC6F4D}">
      <dgm:prSet/>
      <dgm:spPr/>
      <dgm:t>
        <a:bodyPr/>
        <a:lstStyle/>
        <a:p>
          <a:endParaRPr lang="de-DE"/>
        </a:p>
      </dgm:t>
    </dgm:pt>
    <dgm:pt modelId="{928308B7-1F77-4DAE-B490-4380F5BDAA25}" type="sibTrans" cxnId="{1C9A826C-9C86-4A8B-8612-9770FAAC6F4D}">
      <dgm:prSet custT="1"/>
      <dgm:spPr/>
      <dgm:t>
        <a:bodyPr/>
        <a:lstStyle/>
        <a:p>
          <a:pPr algn="l">
            <a:lnSpc>
              <a:spcPct val="100000"/>
            </a:lnSpc>
            <a:spcAft>
              <a:spcPts val="0"/>
            </a:spcAft>
          </a:pPr>
          <a:r>
            <a:rPr lang="de-DE" sz="1000" dirty="0" smtClean="0"/>
            <a:t>- Landesobmann/-frau</a:t>
          </a:r>
        </a:p>
        <a:p>
          <a:pPr algn="l">
            <a:lnSpc>
              <a:spcPct val="100000"/>
            </a:lnSpc>
            <a:spcAft>
              <a:spcPts val="0"/>
            </a:spcAft>
          </a:pPr>
          <a:r>
            <a:rPr lang="de-DE" sz="1000" dirty="0" smtClean="0"/>
            <a:t>- Stellv. Landesobmann/-frau</a:t>
          </a:r>
        </a:p>
        <a:p>
          <a:pPr algn="l">
            <a:lnSpc>
              <a:spcPct val="100000"/>
            </a:lnSpc>
            <a:spcAft>
              <a:spcPts val="0"/>
            </a:spcAft>
          </a:pPr>
          <a:r>
            <a:rPr lang="de-DE" sz="1000" dirty="0" smtClean="0"/>
            <a:t>- Geschäftsführer/-in</a:t>
          </a:r>
        </a:p>
        <a:p>
          <a:pPr algn="l">
            <a:lnSpc>
              <a:spcPct val="100000"/>
            </a:lnSpc>
            <a:spcAft>
              <a:spcPts val="0"/>
            </a:spcAft>
          </a:pPr>
          <a:r>
            <a:rPr lang="de-DE" sz="1000" dirty="0" smtClean="0"/>
            <a:t>- die Landesposaunenwarte/-innen</a:t>
          </a:r>
        </a:p>
        <a:p>
          <a:pPr algn="l">
            <a:lnSpc>
              <a:spcPct val="100000"/>
            </a:lnSpc>
            <a:spcAft>
              <a:spcPts val="0"/>
            </a:spcAft>
          </a:pPr>
          <a:r>
            <a:rPr lang="de-DE" sz="1000" dirty="0" smtClean="0"/>
            <a:t>- 8 Posaunenchorvertreter/-innen</a:t>
          </a:r>
        </a:p>
        <a:p>
          <a:pPr algn="l">
            <a:lnSpc>
              <a:spcPct val="100000"/>
            </a:lnSpc>
            <a:spcAft>
              <a:spcPts val="0"/>
            </a:spcAft>
          </a:pPr>
          <a:r>
            <a:rPr lang="de-DE" sz="1000" dirty="0" smtClean="0"/>
            <a:t>- Vertreter/-in des EOK</a:t>
          </a:r>
        </a:p>
        <a:p>
          <a:pPr algn="l">
            <a:lnSpc>
              <a:spcPct val="100000"/>
            </a:lnSpc>
            <a:spcAft>
              <a:spcPts val="0"/>
            </a:spcAft>
          </a:pPr>
          <a:r>
            <a:rPr lang="de-DE" sz="1000" dirty="0" smtClean="0"/>
            <a:t>- Landesjugendpfarrer/in</a:t>
          </a:r>
          <a:endParaRPr lang="de-DE" sz="1000" dirty="0"/>
        </a:p>
      </dgm:t>
    </dgm:pt>
    <dgm:pt modelId="{FE79D1C9-0F39-4B22-9770-9EEE5AD333D5}">
      <dgm:prSet phldrT="[Text]"/>
      <dgm:spPr/>
      <dgm:t>
        <a:bodyPr/>
        <a:lstStyle/>
        <a:p>
          <a:r>
            <a:rPr lang="de-DE" dirty="0" smtClean="0"/>
            <a:t>Leitender</a:t>
          </a:r>
          <a:br>
            <a:rPr lang="de-DE" dirty="0" smtClean="0"/>
          </a:br>
          <a:r>
            <a:rPr lang="de-DE" dirty="0" smtClean="0"/>
            <a:t>Ausschuss</a:t>
          </a:r>
          <a:endParaRPr lang="de-DE" dirty="0"/>
        </a:p>
      </dgm:t>
    </dgm:pt>
    <dgm:pt modelId="{5765DDCE-FEAF-4B98-A733-589449D7D79C}" type="parTrans" cxnId="{2959ED46-E941-49EC-92B9-C91F633C2F49}">
      <dgm:prSet/>
      <dgm:spPr/>
      <dgm:t>
        <a:bodyPr/>
        <a:lstStyle/>
        <a:p>
          <a:endParaRPr lang="de-DE"/>
        </a:p>
      </dgm:t>
    </dgm:pt>
    <dgm:pt modelId="{A9026F06-D969-418E-A877-0024B846CC5E}" type="sibTrans" cxnId="{2959ED46-E941-49EC-92B9-C91F633C2F49}">
      <dgm:prSet custT="1"/>
      <dgm:spPr/>
      <dgm:t>
        <a:bodyPr/>
        <a:lstStyle/>
        <a:p>
          <a:pPr algn="l">
            <a:lnSpc>
              <a:spcPct val="100000"/>
            </a:lnSpc>
            <a:spcAft>
              <a:spcPts val="0"/>
            </a:spcAft>
          </a:pPr>
          <a:r>
            <a:rPr lang="de-DE" sz="1000" dirty="0" smtClean="0"/>
            <a:t>- Landesobmann/-frau</a:t>
          </a:r>
        </a:p>
        <a:p>
          <a:pPr algn="l">
            <a:lnSpc>
              <a:spcPct val="100000"/>
            </a:lnSpc>
            <a:spcAft>
              <a:spcPts val="0"/>
            </a:spcAft>
          </a:pPr>
          <a:r>
            <a:rPr lang="de-DE" sz="1000" dirty="0" smtClean="0"/>
            <a:t>- Stellv. Landesobmann/-frau</a:t>
          </a:r>
        </a:p>
        <a:p>
          <a:pPr algn="l">
            <a:lnSpc>
              <a:spcPct val="100000"/>
            </a:lnSpc>
            <a:spcAft>
              <a:spcPts val="0"/>
            </a:spcAft>
          </a:pPr>
          <a:r>
            <a:rPr lang="de-DE" sz="1000" dirty="0" smtClean="0"/>
            <a:t>- beide Landesposaunenwarte/-innen</a:t>
          </a:r>
        </a:p>
        <a:p>
          <a:pPr algn="l">
            <a:lnSpc>
              <a:spcPct val="100000"/>
            </a:lnSpc>
            <a:spcAft>
              <a:spcPts val="0"/>
            </a:spcAft>
          </a:pPr>
          <a:r>
            <a:rPr lang="de-DE" sz="1000" dirty="0" smtClean="0"/>
            <a:t>- Geschäftsführer/-in</a:t>
          </a:r>
          <a:endParaRPr lang="de-DE" sz="1000" dirty="0"/>
        </a:p>
      </dgm:t>
    </dgm:pt>
    <dgm:pt modelId="{069193BF-4F23-4A14-8777-8A3AD839099C}" type="pres">
      <dgm:prSet presAssocID="{104158D4-4CCD-444A-B46E-B1D69BD4FFB0}" presName="hierChild1" presStyleCnt="0">
        <dgm:presLayoutVars>
          <dgm:orgChart val="1"/>
          <dgm:chPref val="1"/>
          <dgm:dir/>
          <dgm:animOne val="branch"/>
          <dgm:animLvl val="lvl"/>
          <dgm:resizeHandles/>
        </dgm:presLayoutVars>
      </dgm:prSet>
      <dgm:spPr/>
      <dgm:t>
        <a:bodyPr/>
        <a:lstStyle/>
        <a:p>
          <a:endParaRPr lang="de-DE"/>
        </a:p>
      </dgm:t>
    </dgm:pt>
    <dgm:pt modelId="{6AF14153-5160-486B-9811-46F71E4B7F73}" type="pres">
      <dgm:prSet presAssocID="{B1F07C0F-3FAF-45DC-8C8D-C8891C8D6552}" presName="hierRoot1" presStyleCnt="0">
        <dgm:presLayoutVars>
          <dgm:hierBranch val="init"/>
        </dgm:presLayoutVars>
      </dgm:prSet>
      <dgm:spPr/>
    </dgm:pt>
    <dgm:pt modelId="{6FAFA1D3-7955-4244-936F-5ED86FB824A8}" type="pres">
      <dgm:prSet presAssocID="{B1F07C0F-3FAF-45DC-8C8D-C8891C8D6552}" presName="rootComposite1" presStyleCnt="0"/>
      <dgm:spPr/>
    </dgm:pt>
    <dgm:pt modelId="{AC2160B2-3237-4B9C-A134-BCFA0D34B18C}" type="pres">
      <dgm:prSet presAssocID="{B1F07C0F-3FAF-45DC-8C8D-C8891C8D6552}" presName="rootText1" presStyleLbl="node0" presStyleIdx="0" presStyleCnt="3" custScaleX="111362">
        <dgm:presLayoutVars>
          <dgm:chMax/>
          <dgm:chPref val="3"/>
        </dgm:presLayoutVars>
      </dgm:prSet>
      <dgm:spPr/>
      <dgm:t>
        <a:bodyPr/>
        <a:lstStyle/>
        <a:p>
          <a:endParaRPr lang="de-DE"/>
        </a:p>
      </dgm:t>
    </dgm:pt>
    <dgm:pt modelId="{A15C9C8A-007F-4B6F-ACA9-0C54E22D5FCF}" type="pres">
      <dgm:prSet presAssocID="{B1F07C0F-3FAF-45DC-8C8D-C8891C8D6552}" presName="titleText1" presStyleLbl="fgAcc0" presStyleIdx="0" presStyleCnt="3" custScaleX="156575" custLinFactNeighborX="-2834" custLinFactNeighborY="-1688">
        <dgm:presLayoutVars>
          <dgm:chMax val="0"/>
          <dgm:chPref val="0"/>
        </dgm:presLayoutVars>
      </dgm:prSet>
      <dgm:spPr/>
      <dgm:t>
        <a:bodyPr/>
        <a:lstStyle/>
        <a:p>
          <a:endParaRPr lang="de-DE"/>
        </a:p>
      </dgm:t>
    </dgm:pt>
    <dgm:pt modelId="{59FC945C-7F9D-4EC6-9182-592B3EF1EBC3}" type="pres">
      <dgm:prSet presAssocID="{B1F07C0F-3FAF-45DC-8C8D-C8891C8D6552}" presName="rootConnector1" presStyleLbl="node1" presStyleIdx="0" presStyleCnt="0"/>
      <dgm:spPr/>
      <dgm:t>
        <a:bodyPr/>
        <a:lstStyle/>
        <a:p>
          <a:endParaRPr lang="de-DE"/>
        </a:p>
      </dgm:t>
    </dgm:pt>
    <dgm:pt modelId="{2E29A167-7A09-49BE-BAEB-2635D894C808}" type="pres">
      <dgm:prSet presAssocID="{B1F07C0F-3FAF-45DC-8C8D-C8891C8D6552}" presName="hierChild2" presStyleCnt="0"/>
      <dgm:spPr/>
    </dgm:pt>
    <dgm:pt modelId="{D4EE7AE3-0986-4704-8719-B3E2D077F34C}" type="pres">
      <dgm:prSet presAssocID="{B1F07C0F-3FAF-45DC-8C8D-C8891C8D6552}" presName="hierChild3" presStyleCnt="0"/>
      <dgm:spPr/>
    </dgm:pt>
    <dgm:pt modelId="{9C803430-DA75-4AA4-8F81-55449C8AAB09}" type="pres">
      <dgm:prSet presAssocID="{A306F448-5295-4494-BE77-10D90C93D9B1}" presName="hierRoot1" presStyleCnt="0">
        <dgm:presLayoutVars>
          <dgm:hierBranch val="init"/>
        </dgm:presLayoutVars>
      </dgm:prSet>
      <dgm:spPr/>
    </dgm:pt>
    <dgm:pt modelId="{016D13E7-2E5C-430E-8ADE-5341AA9D8C20}" type="pres">
      <dgm:prSet presAssocID="{A306F448-5295-4494-BE77-10D90C93D9B1}" presName="rootComposite1" presStyleCnt="0"/>
      <dgm:spPr/>
    </dgm:pt>
    <dgm:pt modelId="{3EC669BA-8026-4F1A-9552-775001CC896C}" type="pres">
      <dgm:prSet presAssocID="{A306F448-5295-4494-BE77-10D90C93D9B1}" presName="rootText1" presStyleLbl="node0" presStyleIdx="1" presStyleCnt="3" custScaleX="115490">
        <dgm:presLayoutVars>
          <dgm:chMax/>
          <dgm:chPref val="3"/>
        </dgm:presLayoutVars>
      </dgm:prSet>
      <dgm:spPr/>
      <dgm:t>
        <a:bodyPr/>
        <a:lstStyle/>
        <a:p>
          <a:endParaRPr lang="de-DE"/>
        </a:p>
      </dgm:t>
    </dgm:pt>
    <dgm:pt modelId="{50C41E08-F74D-4759-9AEF-CB525204A635}" type="pres">
      <dgm:prSet presAssocID="{A306F448-5295-4494-BE77-10D90C93D9B1}" presName="titleText1" presStyleLbl="fgAcc0" presStyleIdx="1" presStyleCnt="3" custScaleX="186044" custScaleY="554114" custLinFactY="100000" custLinFactNeighborX="723" custLinFactNeighborY="126933">
        <dgm:presLayoutVars>
          <dgm:chMax val="0"/>
          <dgm:chPref val="0"/>
        </dgm:presLayoutVars>
      </dgm:prSet>
      <dgm:spPr/>
      <dgm:t>
        <a:bodyPr/>
        <a:lstStyle/>
        <a:p>
          <a:endParaRPr lang="de-DE"/>
        </a:p>
      </dgm:t>
    </dgm:pt>
    <dgm:pt modelId="{E8C9A575-1AA3-4272-8DF0-8A8CA5752A0A}" type="pres">
      <dgm:prSet presAssocID="{A306F448-5295-4494-BE77-10D90C93D9B1}" presName="rootConnector1" presStyleLbl="node1" presStyleIdx="0" presStyleCnt="0"/>
      <dgm:spPr/>
      <dgm:t>
        <a:bodyPr/>
        <a:lstStyle/>
        <a:p>
          <a:endParaRPr lang="de-DE"/>
        </a:p>
      </dgm:t>
    </dgm:pt>
    <dgm:pt modelId="{F2CA2038-6A65-4125-BC74-E41211181146}" type="pres">
      <dgm:prSet presAssocID="{A306F448-5295-4494-BE77-10D90C93D9B1}" presName="hierChild2" presStyleCnt="0"/>
      <dgm:spPr/>
    </dgm:pt>
    <dgm:pt modelId="{2C9919C8-42C3-40A5-96FA-86A0414B5213}" type="pres">
      <dgm:prSet presAssocID="{A306F448-5295-4494-BE77-10D90C93D9B1}" presName="hierChild3" presStyleCnt="0"/>
      <dgm:spPr/>
    </dgm:pt>
    <dgm:pt modelId="{D1EB9313-F040-4726-98B6-301CFF231381}" type="pres">
      <dgm:prSet presAssocID="{FE79D1C9-0F39-4B22-9770-9EEE5AD333D5}" presName="hierRoot1" presStyleCnt="0">
        <dgm:presLayoutVars>
          <dgm:hierBranch val="init"/>
        </dgm:presLayoutVars>
      </dgm:prSet>
      <dgm:spPr/>
    </dgm:pt>
    <dgm:pt modelId="{1350A945-1428-4624-AB6B-7C92F9061FB4}" type="pres">
      <dgm:prSet presAssocID="{FE79D1C9-0F39-4B22-9770-9EEE5AD333D5}" presName="rootComposite1" presStyleCnt="0"/>
      <dgm:spPr/>
    </dgm:pt>
    <dgm:pt modelId="{80B2F56B-4204-414D-83E2-7A74458E08F2}" type="pres">
      <dgm:prSet presAssocID="{FE79D1C9-0F39-4B22-9770-9EEE5AD333D5}" presName="rootText1" presStyleLbl="node0" presStyleIdx="2" presStyleCnt="3">
        <dgm:presLayoutVars>
          <dgm:chMax/>
          <dgm:chPref val="3"/>
        </dgm:presLayoutVars>
      </dgm:prSet>
      <dgm:spPr/>
      <dgm:t>
        <a:bodyPr/>
        <a:lstStyle/>
        <a:p>
          <a:endParaRPr lang="de-DE"/>
        </a:p>
      </dgm:t>
    </dgm:pt>
    <dgm:pt modelId="{582C4024-CC77-464F-A084-E67375E78E21}" type="pres">
      <dgm:prSet presAssocID="{FE79D1C9-0F39-4B22-9770-9EEE5AD333D5}" presName="titleText1" presStyleLbl="fgAcc0" presStyleIdx="2" presStyleCnt="3" custScaleX="170800" custScaleY="324666" custLinFactY="10645" custLinFactNeighborX="27915" custLinFactNeighborY="100000">
        <dgm:presLayoutVars>
          <dgm:chMax val="0"/>
          <dgm:chPref val="0"/>
        </dgm:presLayoutVars>
      </dgm:prSet>
      <dgm:spPr/>
      <dgm:t>
        <a:bodyPr/>
        <a:lstStyle/>
        <a:p>
          <a:endParaRPr lang="de-DE"/>
        </a:p>
      </dgm:t>
    </dgm:pt>
    <dgm:pt modelId="{C548604D-AD17-498D-8AA7-65CCE548F22F}" type="pres">
      <dgm:prSet presAssocID="{FE79D1C9-0F39-4B22-9770-9EEE5AD333D5}" presName="rootConnector1" presStyleLbl="node1" presStyleIdx="0" presStyleCnt="0"/>
      <dgm:spPr/>
      <dgm:t>
        <a:bodyPr/>
        <a:lstStyle/>
        <a:p>
          <a:endParaRPr lang="de-DE"/>
        </a:p>
      </dgm:t>
    </dgm:pt>
    <dgm:pt modelId="{ECCED158-3CB7-4AA1-8C0C-A7F2531F6774}" type="pres">
      <dgm:prSet presAssocID="{FE79D1C9-0F39-4B22-9770-9EEE5AD333D5}" presName="hierChild2" presStyleCnt="0"/>
      <dgm:spPr/>
    </dgm:pt>
    <dgm:pt modelId="{5B53708C-4490-4C80-91B4-53E902C5A010}" type="pres">
      <dgm:prSet presAssocID="{FE79D1C9-0F39-4B22-9770-9EEE5AD333D5}" presName="hierChild3" presStyleCnt="0"/>
      <dgm:spPr/>
    </dgm:pt>
  </dgm:ptLst>
  <dgm:cxnLst>
    <dgm:cxn modelId="{D0F8EB46-301F-44F2-A29A-6DD9589AD284}" srcId="{104158D4-4CCD-444A-B46E-B1D69BD4FFB0}" destId="{B1F07C0F-3FAF-45DC-8C8D-C8891C8D6552}" srcOrd="0" destOrd="0" parTransId="{5218E9C4-8B89-473B-9DB5-67F4000FB837}" sibTransId="{48FAF51D-5A52-4BF4-A939-BAC2B677BA4D}"/>
    <dgm:cxn modelId="{2C2B8DD5-2CA0-47A7-9955-7F617EAAB37A}" type="presOf" srcId="{FE79D1C9-0F39-4B22-9770-9EEE5AD333D5}" destId="{C548604D-AD17-498D-8AA7-65CCE548F22F}" srcOrd="1" destOrd="0" presId="urn:microsoft.com/office/officeart/2008/layout/NameandTitleOrganizationalChart"/>
    <dgm:cxn modelId="{8B4119B5-8664-4B28-BA24-7F8C3C9465CA}" type="presOf" srcId="{A9026F06-D969-418E-A877-0024B846CC5E}" destId="{582C4024-CC77-464F-A084-E67375E78E21}" srcOrd="0" destOrd="0" presId="urn:microsoft.com/office/officeart/2008/layout/NameandTitleOrganizationalChart"/>
    <dgm:cxn modelId="{2959ED46-E941-49EC-92B9-C91F633C2F49}" srcId="{104158D4-4CCD-444A-B46E-B1D69BD4FFB0}" destId="{FE79D1C9-0F39-4B22-9770-9EEE5AD333D5}" srcOrd="2" destOrd="0" parTransId="{5765DDCE-FEAF-4B98-A733-589449D7D79C}" sibTransId="{A9026F06-D969-418E-A877-0024B846CC5E}"/>
    <dgm:cxn modelId="{DC05DE31-38DF-4C28-8920-EB682E64EA4B}" type="presOf" srcId="{48FAF51D-5A52-4BF4-A939-BAC2B677BA4D}" destId="{A15C9C8A-007F-4B6F-ACA9-0C54E22D5FCF}" srcOrd="0" destOrd="0" presId="urn:microsoft.com/office/officeart/2008/layout/NameandTitleOrganizationalChart"/>
    <dgm:cxn modelId="{931FE8C9-EF5C-4314-A88B-F9BB32FCA205}" type="presOf" srcId="{104158D4-4CCD-444A-B46E-B1D69BD4FFB0}" destId="{069193BF-4F23-4A14-8777-8A3AD839099C}" srcOrd="0" destOrd="0" presId="urn:microsoft.com/office/officeart/2008/layout/NameandTitleOrganizationalChart"/>
    <dgm:cxn modelId="{14A5E3BB-19B4-4ADE-8C7E-51E089EB63D8}" type="presOf" srcId="{A306F448-5295-4494-BE77-10D90C93D9B1}" destId="{E8C9A575-1AA3-4272-8DF0-8A8CA5752A0A}" srcOrd="1" destOrd="0" presId="urn:microsoft.com/office/officeart/2008/layout/NameandTitleOrganizationalChart"/>
    <dgm:cxn modelId="{1C9A826C-9C86-4A8B-8612-9770FAAC6F4D}" srcId="{104158D4-4CCD-444A-B46E-B1D69BD4FFB0}" destId="{A306F448-5295-4494-BE77-10D90C93D9B1}" srcOrd="1" destOrd="0" parTransId="{CF708B95-FE97-4286-8B10-D1999C861686}" sibTransId="{928308B7-1F77-4DAE-B490-4380F5BDAA25}"/>
    <dgm:cxn modelId="{CDF3FF55-3A1F-415E-8B30-F3CD8755A33B}" type="presOf" srcId="{A306F448-5295-4494-BE77-10D90C93D9B1}" destId="{3EC669BA-8026-4F1A-9552-775001CC896C}" srcOrd="0" destOrd="0" presId="urn:microsoft.com/office/officeart/2008/layout/NameandTitleOrganizationalChart"/>
    <dgm:cxn modelId="{8A5E58A3-7840-4747-AA70-CABDF5226945}" type="presOf" srcId="{B1F07C0F-3FAF-45DC-8C8D-C8891C8D6552}" destId="{59FC945C-7F9D-4EC6-9182-592B3EF1EBC3}" srcOrd="1" destOrd="0" presId="urn:microsoft.com/office/officeart/2008/layout/NameandTitleOrganizationalChart"/>
    <dgm:cxn modelId="{025F51DA-FB12-4CEB-A87A-35C48174DEFF}" type="presOf" srcId="{FE79D1C9-0F39-4B22-9770-9EEE5AD333D5}" destId="{80B2F56B-4204-414D-83E2-7A74458E08F2}" srcOrd="0" destOrd="0" presId="urn:microsoft.com/office/officeart/2008/layout/NameandTitleOrganizationalChart"/>
    <dgm:cxn modelId="{B53527E9-3E69-4FA4-817E-556713271051}" type="presOf" srcId="{B1F07C0F-3FAF-45DC-8C8D-C8891C8D6552}" destId="{AC2160B2-3237-4B9C-A134-BCFA0D34B18C}" srcOrd="0" destOrd="0" presId="urn:microsoft.com/office/officeart/2008/layout/NameandTitleOrganizationalChart"/>
    <dgm:cxn modelId="{1EC81B33-5855-43E1-9D4B-058221311E49}" type="presOf" srcId="{928308B7-1F77-4DAE-B490-4380F5BDAA25}" destId="{50C41E08-F74D-4759-9AEF-CB525204A635}" srcOrd="0" destOrd="0" presId="urn:microsoft.com/office/officeart/2008/layout/NameandTitleOrganizationalChart"/>
    <dgm:cxn modelId="{DEAB4B25-109A-4301-B1CA-4F43104F7500}" type="presParOf" srcId="{069193BF-4F23-4A14-8777-8A3AD839099C}" destId="{6AF14153-5160-486B-9811-46F71E4B7F73}" srcOrd="0" destOrd="0" presId="urn:microsoft.com/office/officeart/2008/layout/NameandTitleOrganizationalChart"/>
    <dgm:cxn modelId="{0D98EB91-D84F-4183-ABE4-CCBC6571EEA6}" type="presParOf" srcId="{6AF14153-5160-486B-9811-46F71E4B7F73}" destId="{6FAFA1D3-7955-4244-936F-5ED86FB824A8}" srcOrd="0" destOrd="0" presId="urn:microsoft.com/office/officeart/2008/layout/NameandTitleOrganizationalChart"/>
    <dgm:cxn modelId="{CDB6BE81-5F63-4898-94F2-D6DF17E18CF9}" type="presParOf" srcId="{6FAFA1D3-7955-4244-936F-5ED86FB824A8}" destId="{AC2160B2-3237-4B9C-A134-BCFA0D34B18C}" srcOrd="0" destOrd="0" presId="urn:microsoft.com/office/officeart/2008/layout/NameandTitleOrganizationalChart"/>
    <dgm:cxn modelId="{247AE7C0-68D7-46D6-8100-7873C188EBB5}" type="presParOf" srcId="{6FAFA1D3-7955-4244-936F-5ED86FB824A8}" destId="{A15C9C8A-007F-4B6F-ACA9-0C54E22D5FCF}" srcOrd="1" destOrd="0" presId="urn:microsoft.com/office/officeart/2008/layout/NameandTitleOrganizationalChart"/>
    <dgm:cxn modelId="{0566956A-AD03-4BF8-83EF-BED50149F58D}" type="presParOf" srcId="{6FAFA1D3-7955-4244-936F-5ED86FB824A8}" destId="{59FC945C-7F9D-4EC6-9182-592B3EF1EBC3}" srcOrd="2" destOrd="0" presId="urn:microsoft.com/office/officeart/2008/layout/NameandTitleOrganizationalChart"/>
    <dgm:cxn modelId="{A86A945C-1FF8-4E66-A3C0-30A34083DF6C}" type="presParOf" srcId="{6AF14153-5160-486B-9811-46F71E4B7F73}" destId="{2E29A167-7A09-49BE-BAEB-2635D894C808}" srcOrd="1" destOrd="0" presId="urn:microsoft.com/office/officeart/2008/layout/NameandTitleOrganizationalChart"/>
    <dgm:cxn modelId="{0291D0E2-E0D0-49D2-BD28-7549F626C9DB}" type="presParOf" srcId="{6AF14153-5160-486B-9811-46F71E4B7F73}" destId="{D4EE7AE3-0986-4704-8719-B3E2D077F34C}" srcOrd="2" destOrd="0" presId="urn:microsoft.com/office/officeart/2008/layout/NameandTitleOrganizationalChart"/>
    <dgm:cxn modelId="{DB95A7ED-71EC-4784-8B1E-8CB43FC8B2B6}" type="presParOf" srcId="{069193BF-4F23-4A14-8777-8A3AD839099C}" destId="{9C803430-DA75-4AA4-8F81-55449C8AAB09}" srcOrd="1" destOrd="0" presId="urn:microsoft.com/office/officeart/2008/layout/NameandTitleOrganizationalChart"/>
    <dgm:cxn modelId="{6526BF17-CA9C-4986-9102-C21EF365724A}" type="presParOf" srcId="{9C803430-DA75-4AA4-8F81-55449C8AAB09}" destId="{016D13E7-2E5C-430E-8ADE-5341AA9D8C20}" srcOrd="0" destOrd="0" presId="urn:microsoft.com/office/officeart/2008/layout/NameandTitleOrganizationalChart"/>
    <dgm:cxn modelId="{D663D9FA-79AF-4653-A0A1-D491CE99BCA2}" type="presParOf" srcId="{016D13E7-2E5C-430E-8ADE-5341AA9D8C20}" destId="{3EC669BA-8026-4F1A-9552-775001CC896C}" srcOrd="0" destOrd="0" presId="urn:microsoft.com/office/officeart/2008/layout/NameandTitleOrganizationalChart"/>
    <dgm:cxn modelId="{4947E5B4-CA1B-4C70-981C-D7B7FD24E5D8}" type="presParOf" srcId="{016D13E7-2E5C-430E-8ADE-5341AA9D8C20}" destId="{50C41E08-F74D-4759-9AEF-CB525204A635}" srcOrd="1" destOrd="0" presId="urn:microsoft.com/office/officeart/2008/layout/NameandTitleOrganizationalChart"/>
    <dgm:cxn modelId="{0D77451B-4356-4B98-B672-A32E7A2B1067}" type="presParOf" srcId="{016D13E7-2E5C-430E-8ADE-5341AA9D8C20}" destId="{E8C9A575-1AA3-4272-8DF0-8A8CA5752A0A}" srcOrd="2" destOrd="0" presId="urn:microsoft.com/office/officeart/2008/layout/NameandTitleOrganizationalChart"/>
    <dgm:cxn modelId="{FFF6A47F-8FF8-41C6-AC59-A68186A03F37}" type="presParOf" srcId="{9C803430-DA75-4AA4-8F81-55449C8AAB09}" destId="{F2CA2038-6A65-4125-BC74-E41211181146}" srcOrd="1" destOrd="0" presId="urn:microsoft.com/office/officeart/2008/layout/NameandTitleOrganizationalChart"/>
    <dgm:cxn modelId="{5F032F48-40BF-4FA1-AA65-0F1980C2F13B}" type="presParOf" srcId="{9C803430-DA75-4AA4-8F81-55449C8AAB09}" destId="{2C9919C8-42C3-40A5-96FA-86A0414B5213}" srcOrd="2" destOrd="0" presId="urn:microsoft.com/office/officeart/2008/layout/NameandTitleOrganizationalChart"/>
    <dgm:cxn modelId="{48DC241F-17CF-41C6-9884-A91AE2232703}" type="presParOf" srcId="{069193BF-4F23-4A14-8777-8A3AD839099C}" destId="{D1EB9313-F040-4726-98B6-301CFF231381}" srcOrd="2" destOrd="0" presId="urn:microsoft.com/office/officeart/2008/layout/NameandTitleOrganizationalChart"/>
    <dgm:cxn modelId="{D498AC2E-8EF9-4127-B852-F4AEEB064362}" type="presParOf" srcId="{D1EB9313-F040-4726-98B6-301CFF231381}" destId="{1350A945-1428-4624-AB6B-7C92F9061FB4}" srcOrd="0" destOrd="0" presId="urn:microsoft.com/office/officeart/2008/layout/NameandTitleOrganizationalChart"/>
    <dgm:cxn modelId="{3320AE60-AC7F-4BAD-984E-EDA3CD03A344}" type="presParOf" srcId="{1350A945-1428-4624-AB6B-7C92F9061FB4}" destId="{80B2F56B-4204-414D-83E2-7A74458E08F2}" srcOrd="0" destOrd="0" presId="urn:microsoft.com/office/officeart/2008/layout/NameandTitleOrganizationalChart"/>
    <dgm:cxn modelId="{79E182DB-FEDE-44C5-85C5-57B75931E529}" type="presParOf" srcId="{1350A945-1428-4624-AB6B-7C92F9061FB4}" destId="{582C4024-CC77-464F-A084-E67375E78E21}" srcOrd="1" destOrd="0" presId="urn:microsoft.com/office/officeart/2008/layout/NameandTitleOrganizationalChart"/>
    <dgm:cxn modelId="{2A64E8B2-F51A-40C3-AB46-8D185D2A5DEC}" type="presParOf" srcId="{1350A945-1428-4624-AB6B-7C92F9061FB4}" destId="{C548604D-AD17-498D-8AA7-65CCE548F22F}" srcOrd="2" destOrd="0" presId="urn:microsoft.com/office/officeart/2008/layout/NameandTitleOrganizationalChart"/>
    <dgm:cxn modelId="{93B591D8-7768-4E14-B6AF-26CDE3DF5457}" type="presParOf" srcId="{D1EB9313-F040-4726-98B6-301CFF231381}" destId="{ECCED158-3CB7-4AA1-8C0C-A7F2531F6774}" srcOrd="1" destOrd="0" presId="urn:microsoft.com/office/officeart/2008/layout/NameandTitleOrganizationalChart"/>
    <dgm:cxn modelId="{746D712C-C733-4381-A042-53ECC4C5ECBD}" type="presParOf" srcId="{D1EB9313-F040-4726-98B6-301CFF231381}" destId="{5B53708C-4490-4C80-91B4-53E902C5A010}"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160B2-3237-4B9C-A134-BCFA0D34B18C}">
      <dsp:nvSpPr>
        <dsp:cNvPr id="0" name=""/>
        <dsp:cNvSpPr/>
      </dsp:nvSpPr>
      <dsp:spPr>
        <a:xfrm>
          <a:off x="71350" y="443552"/>
          <a:ext cx="1465943" cy="6815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96176" numCol="1" spcCol="1270" anchor="ctr" anchorCtr="0">
          <a:noAutofit/>
        </a:bodyPr>
        <a:lstStyle/>
        <a:p>
          <a:pPr lvl="0" algn="ctr" defTabSz="577850">
            <a:lnSpc>
              <a:spcPct val="90000"/>
            </a:lnSpc>
            <a:spcBef>
              <a:spcPct val="0"/>
            </a:spcBef>
            <a:spcAft>
              <a:spcPct val="35000"/>
            </a:spcAft>
          </a:pPr>
          <a:r>
            <a:rPr lang="de-DE" sz="1300" kern="1200" dirty="0" smtClean="0"/>
            <a:t>Landesvertretertag</a:t>
          </a:r>
          <a:endParaRPr lang="de-DE" sz="1300" kern="1200" dirty="0"/>
        </a:p>
      </dsp:txBody>
      <dsp:txXfrm>
        <a:off x="71350" y="443552"/>
        <a:ext cx="1465943" cy="681561"/>
      </dsp:txXfrm>
    </dsp:sp>
    <dsp:sp modelId="{A15C9C8A-007F-4B6F-ACA9-0C54E22D5FCF}">
      <dsp:nvSpPr>
        <dsp:cNvPr id="0" name=""/>
        <dsp:cNvSpPr/>
      </dsp:nvSpPr>
      <dsp:spPr>
        <a:xfrm>
          <a:off x="40700" y="969821"/>
          <a:ext cx="1855004" cy="22718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lvl="0" algn="ctr" defTabSz="444500">
            <a:lnSpc>
              <a:spcPct val="90000"/>
            </a:lnSpc>
            <a:spcBef>
              <a:spcPct val="0"/>
            </a:spcBef>
            <a:spcAft>
              <a:spcPct val="35000"/>
            </a:spcAft>
          </a:pPr>
          <a:r>
            <a:rPr lang="de-DE" sz="1000" kern="1200" dirty="0" smtClean="0"/>
            <a:t>Delegierte aller Posaunenchöre</a:t>
          </a:r>
        </a:p>
      </dsp:txBody>
      <dsp:txXfrm>
        <a:off x="40700" y="969821"/>
        <a:ext cx="1855004" cy="227187"/>
      </dsp:txXfrm>
    </dsp:sp>
    <dsp:sp modelId="{3EC669BA-8026-4F1A-9552-775001CC896C}">
      <dsp:nvSpPr>
        <dsp:cNvPr id="0" name=""/>
        <dsp:cNvSpPr/>
      </dsp:nvSpPr>
      <dsp:spPr>
        <a:xfrm>
          <a:off x="2391812" y="443552"/>
          <a:ext cx="1520283" cy="6815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96176" numCol="1" spcCol="1270" anchor="ctr" anchorCtr="0">
          <a:noAutofit/>
        </a:bodyPr>
        <a:lstStyle/>
        <a:p>
          <a:pPr lvl="0" algn="ctr" defTabSz="577850">
            <a:lnSpc>
              <a:spcPct val="90000"/>
            </a:lnSpc>
            <a:spcBef>
              <a:spcPct val="0"/>
            </a:spcBef>
            <a:spcAft>
              <a:spcPct val="35000"/>
            </a:spcAft>
          </a:pPr>
          <a:r>
            <a:rPr lang="de-DE" sz="1300" kern="1200" dirty="0" smtClean="0"/>
            <a:t>Landesarbeitskreis</a:t>
          </a:r>
          <a:endParaRPr lang="de-DE" sz="1300" kern="1200" dirty="0"/>
        </a:p>
      </dsp:txBody>
      <dsp:txXfrm>
        <a:off x="2391812" y="443552"/>
        <a:ext cx="1520283" cy="681561"/>
      </dsp:txXfrm>
    </dsp:sp>
    <dsp:sp modelId="{50C41E08-F74D-4759-9AEF-CB525204A635}">
      <dsp:nvSpPr>
        <dsp:cNvPr id="0" name=""/>
        <dsp:cNvSpPr/>
      </dsp:nvSpPr>
      <dsp:spPr>
        <a:xfrm>
          <a:off x="2255908" y="901364"/>
          <a:ext cx="2204135" cy="12588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lvl="0" algn="l" defTabSz="444500">
            <a:lnSpc>
              <a:spcPct val="100000"/>
            </a:lnSpc>
            <a:spcBef>
              <a:spcPct val="0"/>
            </a:spcBef>
            <a:spcAft>
              <a:spcPts val="0"/>
            </a:spcAft>
          </a:pPr>
          <a:r>
            <a:rPr lang="de-DE" sz="1000" kern="1200" dirty="0" smtClean="0"/>
            <a:t>- Landesobmann/-frau</a:t>
          </a:r>
        </a:p>
        <a:p>
          <a:pPr lvl="0" algn="l" defTabSz="444500">
            <a:lnSpc>
              <a:spcPct val="100000"/>
            </a:lnSpc>
            <a:spcBef>
              <a:spcPct val="0"/>
            </a:spcBef>
            <a:spcAft>
              <a:spcPts val="0"/>
            </a:spcAft>
          </a:pPr>
          <a:r>
            <a:rPr lang="de-DE" sz="1000" kern="1200" dirty="0" smtClean="0"/>
            <a:t>- Stellv. Landesobmann/-frau</a:t>
          </a:r>
        </a:p>
        <a:p>
          <a:pPr lvl="0" algn="l" defTabSz="444500">
            <a:lnSpc>
              <a:spcPct val="100000"/>
            </a:lnSpc>
            <a:spcBef>
              <a:spcPct val="0"/>
            </a:spcBef>
            <a:spcAft>
              <a:spcPts val="0"/>
            </a:spcAft>
          </a:pPr>
          <a:r>
            <a:rPr lang="de-DE" sz="1000" kern="1200" dirty="0" smtClean="0"/>
            <a:t>- Geschäftsführer/-in</a:t>
          </a:r>
        </a:p>
        <a:p>
          <a:pPr lvl="0" algn="l" defTabSz="444500">
            <a:lnSpc>
              <a:spcPct val="100000"/>
            </a:lnSpc>
            <a:spcBef>
              <a:spcPct val="0"/>
            </a:spcBef>
            <a:spcAft>
              <a:spcPts val="0"/>
            </a:spcAft>
          </a:pPr>
          <a:r>
            <a:rPr lang="de-DE" sz="1000" kern="1200" dirty="0" smtClean="0"/>
            <a:t>- die Landesposaunenwarte/-innen</a:t>
          </a:r>
        </a:p>
        <a:p>
          <a:pPr lvl="0" algn="l" defTabSz="444500">
            <a:lnSpc>
              <a:spcPct val="100000"/>
            </a:lnSpc>
            <a:spcBef>
              <a:spcPct val="0"/>
            </a:spcBef>
            <a:spcAft>
              <a:spcPts val="0"/>
            </a:spcAft>
          </a:pPr>
          <a:r>
            <a:rPr lang="de-DE" sz="1000" kern="1200" dirty="0" smtClean="0"/>
            <a:t>- 8 Posaunenchorvertreter/-innen</a:t>
          </a:r>
        </a:p>
        <a:p>
          <a:pPr lvl="0" algn="l" defTabSz="444500">
            <a:lnSpc>
              <a:spcPct val="100000"/>
            </a:lnSpc>
            <a:spcBef>
              <a:spcPct val="0"/>
            </a:spcBef>
            <a:spcAft>
              <a:spcPts val="0"/>
            </a:spcAft>
          </a:pPr>
          <a:r>
            <a:rPr lang="de-DE" sz="1000" kern="1200" dirty="0" smtClean="0"/>
            <a:t>- Vertreter/-in des EOK</a:t>
          </a:r>
        </a:p>
        <a:p>
          <a:pPr lvl="0" algn="l" defTabSz="444500">
            <a:lnSpc>
              <a:spcPct val="100000"/>
            </a:lnSpc>
            <a:spcBef>
              <a:spcPct val="0"/>
            </a:spcBef>
            <a:spcAft>
              <a:spcPts val="0"/>
            </a:spcAft>
          </a:pPr>
          <a:r>
            <a:rPr lang="de-DE" sz="1000" kern="1200" dirty="0" smtClean="0"/>
            <a:t>- Landesjugendpfarrer/in</a:t>
          </a:r>
          <a:endParaRPr lang="de-DE" sz="1000" kern="1200" dirty="0"/>
        </a:p>
      </dsp:txBody>
      <dsp:txXfrm>
        <a:off x="2255908" y="901364"/>
        <a:ext cx="2204135" cy="1258875"/>
      </dsp:txXfrm>
    </dsp:sp>
    <dsp:sp modelId="{80B2F56B-4204-414D-83E2-7A74458E08F2}">
      <dsp:nvSpPr>
        <dsp:cNvPr id="0" name=""/>
        <dsp:cNvSpPr/>
      </dsp:nvSpPr>
      <dsp:spPr>
        <a:xfrm>
          <a:off x="4925662" y="443552"/>
          <a:ext cx="1316376" cy="68156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96176" numCol="1" spcCol="1270" anchor="ctr" anchorCtr="0">
          <a:noAutofit/>
        </a:bodyPr>
        <a:lstStyle/>
        <a:p>
          <a:pPr lvl="0" algn="ctr" defTabSz="577850">
            <a:lnSpc>
              <a:spcPct val="90000"/>
            </a:lnSpc>
            <a:spcBef>
              <a:spcPct val="0"/>
            </a:spcBef>
            <a:spcAft>
              <a:spcPct val="35000"/>
            </a:spcAft>
          </a:pPr>
          <a:r>
            <a:rPr lang="de-DE" sz="1300" kern="1200" dirty="0" smtClean="0"/>
            <a:t>Leitender</a:t>
          </a:r>
          <a:br>
            <a:rPr lang="de-DE" sz="1300" kern="1200" dirty="0" smtClean="0"/>
          </a:br>
          <a:r>
            <a:rPr lang="de-DE" sz="1300" kern="1200" dirty="0" smtClean="0"/>
            <a:t>Ausschuss</a:t>
          </a:r>
          <a:endParaRPr lang="de-DE" sz="1300" kern="1200" dirty="0"/>
        </a:p>
      </dsp:txBody>
      <dsp:txXfrm>
        <a:off x="4925662" y="443552"/>
        <a:ext cx="1316376" cy="681561"/>
      </dsp:txXfrm>
    </dsp:sp>
    <dsp:sp modelId="{582C4024-CC77-464F-A084-E67375E78E21}">
      <dsp:nvSpPr>
        <dsp:cNvPr id="0" name=""/>
        <dsp:cNvSpPr/>
      </dsp:nvSpPr>
      <dsp:spPr>
        <a:xfrm>
          <a:off x="4840890" y="969821"/>
          <a:ext cx="2023533" cy="7375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lvl="0" algn="l" defTabSz="444500">
            <a:lnSpc>
              <a:spcPct val="100000"/>
            </a:lnSpc>
            <a:spcBef>
              <a:spcPct val="0"/>
            </a:spcBef>
            <a:spcAft>
              <a:spcPts val="0"/>
            </a:spcAft>
          </a:pPr>
          <a:r>
            <a:rPr lang="de-DE" sz="1000" kern="1200" dirty="0" smtClean="0"/>
            <a:t>- Landesobmann/-frau</a:t>
          </a:r>
        </a:p>
        <a:p>
          <a:pPr lvl="0" algn="l" defTabSz="444500">
            <a:lnSpc>
              <a:spcPct val="100000"/>
            </a:lnSpc>
            <a:spcBef>
              <a:spcPct val="0"/>
            </a:spcBef>
            <a:spcAft>
              <a:spcPts val="0"/>
            </a:spcAft>
          </a:pPr>
          <a:r>
            <a:rPr lang="de-DE" sz="1000" kern="1200" dirty="0" smtClean="0"/>
            <a:t>- Stellv. Landesobmann/-frau</a:t>
          </a:r>
        </a:p>
        <a:p>
          <a:pPr lvl="0" algn="l" defTabSz="444500">
            <a:lnSpc>
              <a:spcPct val="100000"/>
            </a:lnSpc>
            <a:spcBef>
              <a:spcPct val="0"/>
            </a:spcBef>
            <a:spcAft>
              <a:spcPts val="0"/>
            </a:spcAft>
          </a:pPr>
          <a:r>
            <a:rPr lang="de-DE" sz="1000" kern="1200" dirty="0" smtClean="0"/>
            <a:t>- beide Landesposaunenwarte/-innen</a:t>
          </a:r>
        </a:p>
        <a:p>
          <a:pPr lvl="0" algn="l" defTabSz="444500">
            <a:lnSpc>
              <a:spcPct val="100000"/>
            </a:lnSpc>
            <a:spcBef>
              <a:spcPct val="0"/>
            </a:spcBef>
            <a:spcAft>
              <a:spcPts val="0"/>
            </a:spcAft>
          </a:pPr>
          <a:r>
            <a:rPr lang="de-DE" sz="1000" kern="1200" dirty="0" smtClean="0"/>
            <a:t>- Geschäftsführer/-in</a:t>
          </a:r>
          <a:endParaRPr lang="de-DE" sz="1000" kern="1200" dirty="0"/>
        </a:p>
      </dsp:txBody>
      <dsp:txXfrm>
        <a:off x="4840890" y="969821"/>
        <a:ext cx="2023533" cy="737599"/>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3C927A-0499-4B41-98F2-6D1BC5B11DB1}" type="datetimeFigureOut">
              <a:rPr lang="de-DE" smtClean="0"/>
              <a:t>03.12.2013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960EEA-EDBC-4E3D-8FD5-F3E7E8C5CC3F}" type="slidenum">
              <a:rPr lang="de-DE" smtClean="0"/>
              <a:t>‹Nr.›</a:t>
            </a:fld>
            <a:endParaRPr lang="de-DE"/>
          </a:p>
        </p:txBody>
      </p:sp>
    </p:spTree>
    <p:extLst>
      <p:ext uri="{BB962C8B-B14F-4D97-AF65-F5344CB8AC3E}">
        <p14:creationId xmlns:p14="http://schemas.microsoft.com/office/powerpoint/2010/main" val="256098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1FE45-7F0D-4FD9-A4BF-4355C0E00468}" type="datetimeFigureOut">
              <a:rPr lang="de-DE" smtClean="0"/>
              <a:t>03.12.2013</a:t>
            </a:fld>
            <a:endParaRPr lang="de-DE"/>
          </a:p>
        </p:txBody>
      </p:sp>
      <p:sp>
        <p:nvSpPr>
          <p:cNvPr id="4" name="Folienbildplatzhalter 3"/>
          <p:cNvSpPr>
            <a:spLocks noGrp="1" noRot="1" noChangeAspect="1"/>
          </p:cNvSpPr>
          <p:nvPr>
            <p:ph type="sldImg" idx="2"/>
          </p:nvPr>
        </p:nvSpPr>
        <p:spPr>
          <a:xfrm>
            <a:off x="260648" y="179512"/>
            <a:ext cx="2358008" cy="1768506"/>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60648" y="2123728"/>
            <a:ext cx="6336704" cy="6768752"/>
          </a:xfrm>
          <a:prstGeom prst="rect">
            <a:avLst/>
          </a:prstGeom>
        </p:spPr>
        <p:txBody>
          <a:bodyPr vert="horz" lIns="91440" tIns="45720" rIns="91440" bIns="4572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6"/>
          <p:cNvSpPr>
            <a:spLocks noGrp="1"/>
          </p:cNvSpPr>
          <p:nvPr>
            <p:ph type="sldNum" sz="quarter" idx="5"/>
          </p:nvPr>
        </p:nvSpPr>
        <p:spPr>
          <a:xfrm>
            <a:off x="3884613" y="8892479"/>
            <a:ext cx="2971800" cy="249933"/>
          </a:xfrm>
          <a:prstGeom prst="rect">
            <a:avLst/>
          </a:prstGeom>
        </p:spPr>
        <p:txBody>
          <a:bodyPr vert="horz" lIns="91440" tIns="45720" rIns="91440" bIns="45720" rtlCol="0" anchor="b"/>
          <a:lstStyle>
            <a:lvl1pPr algn="r">
              <a:defRPr sz="1200"/>
            </a:lvl1pPr>
          </a:lstStyle>
          <a:p>
            <a:r>
              <a:rPr lang="de-DE" dirty="0" smtClean="0"/>
              <a:t>Folie Nr.: </a:t>
            </a:r>
            <a:fld id="{F589A428-6552-45EF-8BAE-D2B1545B59A3}" type="slidenum">
              <a:rPr lang="de-DE" smtClean="0"/>
              <a:pPr/>
              <a:t>‹Nr.›</a:t>
            </a:fld>
            <a:endParaRPr lang="de-DE" dirty="0"/>
          </a:p>
        </p:txBody>
      </p:sp>
    </p:spTree>
    <p:extLst>
      <p:ext uri="{BB962C8B-B14F-4D97-AF65-F5344CB8AC3E}">
        <p14:creationId xmlns:p14="http://schemas.microsoft.com/office/powerpoint/2010/main" val="2998782726"/>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baseline="0">
        <a:solidFill>
          <a:schemeClr val="tx1"/>
        </a:solidFill>
        <a:latin typeface="+mn-lt"/>
        <a:ea typeface="+mn-ea"/>
        <a:cs typeface="+mn-cs"/>
      </a:defRPr>
    </a:lvl1pPr>
    <a:lvl2pPr marL="457200" algn="l" defTabSz="914400" rtl="0" eaLnBrk="1" latinLnBrk="0" hangingPunct="1">
      <a:defRPr sz="1000" kern="1200" baseline="0">
        <a:solidFill>
          <a:schemeClr val="tx1"/>
        </a:solidFill>
        <a:latin typeface="+mn-lt"/>
        <a:ea typeface="+mn-ea"/>
        <a:cs typeface="+mn-cs"/>
      </a:defRPr>
    </a:lvl2pPr>
    <a:lvl3pPr marL="914400" algn="l" defTabSz="914400" rtl="0" eaLnBrk="1" latinLnBrk="0" hangingPunct="1">
      <a:defRPr sz="1000" kern="1200" baseline="0">
        <a:solidFill>
          <a:schemeClr val="tx1"/>
        </a:solidFill>
        <a:latin typeface="+mn-lt"/>
        <a:ea typeface="+mn-ea"/>
        <a:cs typeface="+mn-cs"/>
      </a:defRPr>
    </a:lvl3pPr>
    <a:lvl4pPr marL="1371600" algn="l" defTabSz="914400" rtl="0" eaLnBrk="1" latinLnBrk="0" hangingPunct="1">
      <a:defRPr sz="1000" kern="1200" baseline="0">
        <a:solidFill>
          <a:schemeClr val="tx1"/>
        </a:solidFill>
        <a:latin typeface="+mn-lt"/>
        <a:ea typeface="+mn-ea"/>
        <a:cs typeface="+mn-cs"/>
      </a:defRPr>
    </a:lvl4pPr>
    <a:lvl5pPr marL="1828800" algn="l" defTabSz="914400" rtl="0" eaLnBrk="1" latinLnBrk="0" hangingPunct="1">
      <a:defRPr sz="10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e.wikipedia.org/wiki/Horn_(Instrumen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de.wikipedia.org/wiki/Tenorhorn"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de.wikipedia.org/wiki/Brief_des_Paulus_an_die_Epheser" TargetMode="External"/><Relationship Id="rId3" Type="http://schemas.openxmlformats.org/officeDocument/2006/relationships/hyperlink" Target="http://de.wikipedia.org/wiki/Christentum" TargetMode="External"/><Relationship Id="rId7" Type="http://schemas.openxmlformats.org/officeDocument/2006/relationships/hyperlink" Target="http://de.wikipedia.org/wiki/Evangelium_(Glaub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de.wikipedia.org/wiki/Dogma" TargetMode="External"/><Relationship Id="rId5" Type="http://schemas.openxmlformats.org/officeDocument/2006/relationships/hyperlink" Target="http://de.wikipedia.org/wiki/Konfession" TargetMode="External"/><Relationship Id="rId10" Type="http://schemas.openxmlformats.org/officeDocument/2006/relationships/hyperlink" Target="http://de.wikipedia.org/wiki/Protestantismus" TargetMode="External"/><Relationship Id="rId4" Type="http://schemas.openxmlformats.org/officeDocument/2006/relationships/hyperlink" Target="http://de.wikipedia.org/wiki/Bekehrung_(Christentum)" TargetMode="External"/><Relationship Id="rId9" Type="http://schemas.openxmlformats.org/officeDocument/2006/relationships/hyperlink" Target="http://www.bibleserver.com/go.php?lang=de&amp;bible=LUT&amp;ref=Eph5,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[Begrüßung]</a:t>
            </a:r>
          </a:p>
          <a:p>
            <a:r>
              <a:rPr lang="de-DE" i="0" dirty="0" smtClean="0"/>
              <a:t>Sehr geehrter Herr Titel</a:t>
            </a:r>
            <a:r>
              <a:rPr lang="de-DE" i="0" baseline="0" dirty="0" smtClean="0"/>
              <a:t> / </a:t>
            </a:r>
            <a:r>
              <a:rPr lang="de-DE" i="0" dirty="0" err="1" smtClean="0"/>
              <a:t>xyz</a:t>
            </a:r>
            <a:r>
              <a:rPr lang="de-DE" i="0" baseline="0" dirty="0" smtClean="0"/>
              <a:t>  / Frau Titel / </a:t>
            </a:r>
            <a:r>
              <a:rPr lang="de-DE" i="0" baseline="0" dirty="0" err="1" smtClean="0"/>
              <a:t>xyz</a:t>
            </a:r>
            <a:r>
              <a:rPr lang="de-DE" i="0" baseline="0" dirty="0" smtClean="0"/>
              <a:t> / …. sonstige Honoratioren</a:t>
            </a:r>
            <a:endParaRPr lang="de-DE" i="0" dirty="0" smtClean="0"/>
          </a:p>
          <a:p>
            <a:r>
              <a:rPr lang="de-DE" i="0" baseline="0" dirty="0" smtClean="0"/>
              <a:t>sehr geehrte Damen und Herren, liebe Bläserinnen und Bläser</a:t>
            </a:r>
          </a:p>
          <a:p>
            <a:r>
              <a:rPr lang="de-DE" i="0" dirty="0" smtClean="0"/>
              <a:t>[Vorstellung der eigenen Person]</a:t>
            </a:r>
          </a:p>
          <a:p>
            <a:r>
              <a:rPr lang="de-DE" i="0" dirty="0" smtClean="0"/>
              <a:t>mein Name ist … ich bin … (Funktion in der Posaunenarbeit).</a:t>
            </a:r>
          </a:p>
          <a:p>
            <a:r>
              <a:rPr lang="de-DE" i="0" dirty="0" smtClean="0"/>
              <a:t>Ich bedanke mich sehr, dass ich</a:t>
            </a:r>
            <a:r>
              <a:rPr lang="de-DE" i="0" baseline="0" dirty="0" smtClean="0"/>
              <a:t> heute die Möglichkeit habe, Ihnen ein „starkes Stück unserer Evangelischen Landeskirche in Baden“, die Badische Posaunenarbeit, vorzustellen. Der Vortrag entstand auf Initiative und mit Unterstützung der Stiftung Badische Posaunenarbeit und soll dazu beitragen, den Bekanntheitsgrad der Posaunenarbeit in der Öffentlichkeit zu erhöhen.</a:t>
            </a:r>
          </a:p>
          <a:p>
            <a:r>
              <a:rPr lang="de-DE" i="0" baseline="0" dirty="0" smtClean="0"/>
              <a:t>Die Badische Posaunenarbeit ist der freiwilligen Zusammenschluss evangelischer Posaunenchöre, </a:t>
            </a:r>
          </a:p>
          <a:p>
            <a:r>
              <a:rPr lang="de-DE" i="0" baseline="0" dirty="0" smtClean="0"/>
              <a:t>[</a:t>
            </a:r>
            <a:r>
              <a:rPr lang="de-DE" b="1" i="0" baseline="0" dirty="0" smtClean="0">
                <a:effectLst>
                  <a:outerShdw blurRad="38100" dist="38100" dir="2700000" algn="tl">
                    <a:srgbClr val="000000">
                      <a:alpha val="43137"/>
                    </a:srgbClr>
                  </a:outerShdw>
                </a:effectLst>
              </a:rPr>
              <a:t>klick</a:t>
            </a:r>
            <a:r>
              <a:rPr lang="de-DE" i="0" baseline="0" dirty="0" smtClean="0"/>
              <a:t>] die im Bereich der Evangelischen Landeskirche in Baden ihren Dienst tun. </a:t>
            </a:r>
          </a:p>
          <a:p>
            <a:r>
              <a:rPr lang="de-DE" i="0" baseline="0" dirty="0" smtClean="0"/>
              <a:t>Die Badische Posaunenarbeit wird  seit rund 10 Jahren tatkräftige unterstützt durch [</a:t>
            </a:r>
            <a:r>
              <a:rPr lang="de-DE" b="1" i="0" baseline="0" dirty="0" smtClean="0">
                <a:effectLst>
                  <a:outerShdw blurRad="38100" dist="38100" dir="2700000" algn="tl">
                    <a:srgbClr val="000000">
                      <a:alpha val="43137"/>
                    </a:srgbClr>
                  </a:outerShdw>
                </a:effectLst>
              </a:rPr>
              <a:t>klick</a:t>
            </a:r>
            <a:r>
              <a:rPr lang="de-DE" i="0" baseline="0" dirty="0" smtClean="0"/>
              <a:t>] den Förderverein Badische Posaunenarbeit und</a:t>
            </a:r>
          </a:p>
          <a:p>
            <a:r>
              <a:rPr lang="de-DE" i="0" baseline="0" dirty="0" smtClean="0"/>
              <a:t>[</a:t>
            </a:r>
            <a:r>
              <a:rPr lang="de-DE" b="1" i="0" baseline="0" dirty="0" smtClean="0">
                <a:effectLst>
                  <a:outerShdw blurRad="38100" dist="38100" dir="2700000" algn="tl">
                    <a:srgbClr val="000000">
                      <a:alpha val="43137"/>
                    </a:srgbClr>
                  </a:outerShdw>
                </a:effectLst>
              </a:rPr>
              <a:t>klick</a:t>
            </a:r>
            <a:r>
              <a:rPr lang="de-DE" i="0" baseline="0" dirty="0" smtClean="0"/>
              <a:t>] seit 2011 durch die Stiftung Badische Posaunenarbeit.</a:t>
            </a:r>
          </a:p>
          <a:p>
            <a:endParaRPr lang="de-DE" i="0" baseline="0" dirty="0" smtClean="0"/>
          </a:p>
          <a:p>
            <a:r>
              <a:rPr lang="de-DE" i="0" baseline="0" dirty="0" smtClean="0"/>
              <a:t>Zentraler Begriff des Vortrages ist der „Posaunenchor“. Was das eigentlich ist, das erfahren Sie in nachfolgendem Kurzfilm </a:t>
            </a:r>
          </a:p>
          <a:p>
            <a:r>
              <a:rPr lang="de-DE" i="0" baseline="0" dirty="0" smtClean="0"/>
              <a:t>[</a:t>
            </a:r>
            <a:r>
              <a:rPr lang="de-DE" b="1" i="0" baseline="0" dirty="0" smtClean="0">
                <a:effectLst>
                  <a:outerShdw blurRad="38100" dist="38100" dir="2700000" algn="tl">
                    <a:srgbClr val="000000">
                      <a:alpha val="43137"/>
                    </a:srgbClr>
                  </a:outerShdw>
                </a:effectLst>
              </a:rPr>
              <a:t>klick</a:t>
            </a:r>
            <a:r>
              <a:rPr lang="de-DE" i="0" baseline="0" dirty="0" smtClean="0"/>
              <a:t>] der von der Evangelischen Landeskirche in Baden in Zusammenarbeit mit der Posaunenarbeit und dem Posaunenchor </a:t>
            </a:r>
            <a:r>
              <a:rPr lang="de-DE" i="0" baseline="0" dirty="0" err="1" smtClean="0"/>
              <a:t>Heidelsheim</a:t>
            </a:r>
            <a:r>
              <a:rPr lang="de-DE" i="0" baseline="0" dirty="0" smtClean="0"/>
              <a:t> erstellt wurde.</a:t>
            </a:r>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1</a:t>
            </a:fld>
            <a:endParaRPr lang="de-DE"/>
          </a:p>
        </p:txBody>
      </p:sp>
    </p:spTree>
    <p:extLst>
      <p:ext uri="{BB962C8B-B14F-4D97-AF65-F5344CB8AC3E}">
        <p14:creationId xmlns:p14="http://schemas.microsoft.com/office/powerpoint/2010/main" val="1338808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a:buFontTx/>
              <a:buNone/>
            </a:pPr>
            <a:r>
              <a:rPr lang="de-DE" i="0" dirty="0" smtClean="0"/>
              <a:t>Heute gibt es in Deutschland ca. 7.500 Posaunenchöre [</a:t>
            </a:r>
            <a:r>
              <a:rPr lang="de-DE" b="1" i="0" dirty="0" smtClean="0">
                <a:effectLst>
                  <a:outerShdw blurRad="38100" dist="38100" dir="2700000" algn="tl">
                    <a:srgbClr val="000000">
                      <a:alpha val="43137"/>
                    </a:srgbClr>
                  </a:outerShdw>
                </a:effectLst>
              </a:rPr>
              <a:t>klick</a:t>
            </a:r>
            <a:r>
              <a:rPr lang="de-DE" i="0" dirty="0" smtClean="0"/>
              <a:t>]</a:t>
            </a:r>
          </a:p>
          <a:p>
            <a:pPr>
              <a:buFontTx/>
              <a:buNone/>
            </a:pPr>
            <a:r>
              <a:rPr lang="de-DE" i="0" dirty="0" smtClean="0"/>
              <a:t>mit etwa 120.000 Bläserinnen und Bläsern im Alter zwischen 8 und 88 Jahren [</a:t>
            </a:r>
            <a:r>
              <a:rPr lang="de-DE" b="1" i="0" dirty="0" smtClean="0">
                <a:effectLst>
                  <a:outerShdw blurRad="38100" dist="38100" dir="2700000" algn="tl">
                    <a:srgbClr val="000000">
                      <a:alpha val="43137"/>
                    </a:srgbClr>
                  </a:outerShdw>
                </a:effectLst>
              </a:rPr>
              <a:t>klick</a:t>
            </a:r>
            <a:r>
              <a:rPr lang="de-DE" i="0" dirty="0" smtClean="0"/>
              <a:t>] [</a:t>
            </a:r>
            <a:r>
              <a:rPr lang="de-DE" b="1" i="0" dirty="0" smtClean="0">
                <a:effectLst>
                  <a:outerShdw blurRad="38100" dist="38100" dir="2700000" algn="tl">
                    <a:srgbClr val="000000">
                      <a:alpha val="43137"/>
                    </a:srgbClr>
                  </a:outerShdw>
                </a:effectLst>
              </a:rPr>
              <a:t>klick</a:t>
            </a:r>
            <a:r>
              <a:rPr lang="de-DE" i="0" dirty="0" smtClean="0"/>
              <a:t>]</a:t>
            </a:r>
          </a:p>
          <a:p>
            <a:pPr>
              <a:buFontTx/>
              <a:buNone/>
            </a:pPr>
            <a:r>
              <a:rPr lang="de-DE" i="0" dirty="0" smtClean="0"/>
              <a:t>etwa die Hälfte  ist jünger als 28 Jahre</a:t>
            </a:r>
          </a:p>
          <a:p>
            <a:pPr>
              <a:buFontTx/>
              <a:buNone/>
            </a:pPr>
            <a:endParaRPr lang="de-DE" i="0" dirty="0" smtClean="0"/>
          </a:p>
          <a:p>
            <a:pPr>
              <a:buFontTx/>
              <a:buNone/>
            </a:pPr>
            <a:r>
              <a:rPr lang="de-DE" i="0" dirty="0" smtClean="0"/>
              <a:t>Posaunenarbeit ist geprägt durch ein generations- und milieuübergreifendes Miteinander ehrenamtlicher Laienmusiker [</a:t>
            </a:r>
            <a:r>
              <a:rPr lang="de-DE" b="1" i="0" dirty="0" smtClean="0">
                <a:effectLst>
                  <a:outerShdw blurRad="38100" dist="38100" dir="2700000" algn="tl">
                    <a:srgbClr val="000000">
                      <a:alpha val="43137"/>
                    </a:srgbClr>
                  </a:outerShdw>
                </a:effectLst>
              </a:rPr>
              <a:t>klick</a:t>
            </a:r>
            <a:r>
              <a:rPr lang="de-DE" i="0" dirty="0" smtClean="0"/>
              <a:t>]</a:t>
            </a:r>
          </a:p>
          <a:p>
            <a:pPr>
              <a:buFontTx/>
              <a:buNone/>
            </a:pPr>
            <a:endParaRPr lang="de-DE" i="0" dirty="0" smtClean="0"/>
          </a:p>
          <a:p>
            <a:pPr>
              <a:buFontTx/>
              <a:buNone/>
            </a:pPr>
            <a:r>
              <a:rPr lang="de-DE" i="0" dirty="0" smtClean="0"/>
              <a:t>Im Mittelpunkt der musikalischen Arbeit steht der Choral in all seinen Formen und Stilen von der Reformation bis heute [</a:t>
            </a:r>
            <a:r>
              <a:rPr lang="de-DE" b="1" i="0" dirty="0" smtClean="0">
                <a:effectLst>
                  <a:outerShdw blurRad="38100" dist="38100" dir="2700000" algn="tl">
                    <a:srgbClr val="000000">
                      <a:alpha val="43137"/>
                    </a:srgbClr>
                  </a:outerShdw>
                </a:effectLst>
              </a:rPr>
              <a:t>klick</a:t>
            </a:r>
            <a:r>
              <a:rPr lang="de-DE" i="0" dirty="0" smtClean="0"/>
              <a:t>]</a:t>
            </a:r>
          </a:p>
          <a:p>
            <a:pPr>
              <a:buFontTx/>
              <a:buNone/>
            </a:pPr>
            <a:endParaRPr lang="de-DE" i="0" dirty="0" smtClean="0"/>
          </a:p>
          <a:p>
            <a:pPr>
              <a:buFontTx/>
              <a:buNone/>
            </a:pPr>
            <a:r>
              <a:rPr lang="de-DE" i="0" dirty="0" smtClean="0"/>
              <a:t>Daneben werden aber auch Präludien, Sonaten, Suiten, Volkslieder, Spirituals und Jazz- und Popmusik alter und neuer Meister gespielt. So wird die Blechbläsermusik in Ihrer ganzen Breite abgedeckt.   </a:t>
            </a:r>
          </a:p>
          <a:p>
            <a:pPr>
              <a:buFontTx/>
              <a:buNone/>
            </a:pPr>
            <a:endParaRPr lang="de-DE" i="0" dirty="0" smtClean="0"/>
          </a:p>
          <a:p>
            <a:pPr>
              <a:buFontTx/>
              <a:buNone/>
            </a:pPr>
            <a:r>
              <a:rPr lang="de-DE" i="0" dirty="0" smtClean="0"/>
              <a:t>Weitere Kennzeichen von</a:t>
            </a:r>
            <a:r>
              <a:rPr lang="de-DE" i="0" baseline="0" dirty="0" smtClean="0"/>
              <a:t> Posaunenchören – in Abgrenzung zu Blasorchestern:</a:t>
            </a:r>
            <a:endParaRPr lang="de-DE" i="0" dirty="0" smtClean="0"/>
          </a:p>
          <a:p>
            <a:pPr marL="171450" indent="-171450">
              <a:buFont typeface="Arial" panose="020B0604020202020204" pitchFamily="34" charset="0"/>
              <a:buChar char="•"/>
            </a:pPr>
            <a:r>
              <a:rPr lang="de-DE" i="0" dirty="0" smtClean="0"/>
              <a:t>sie musizieren überwiegend  bei liturgischen und auch bei missionarischen, diakonischen und sozialen Anlässen</a:t>
            </a:r>
          </a:p>
          <a:p>
            <a:pPr marL="171450" indent="-171450">
              <a:buFont typeface="Arial" panose="020B0604020202020204" pitchFamily="34" charset="0"/>
              <a:buChar char="•"/>
            </a:pPr>
            <a:r>
              <a:rPr lang="de-DE" i="0" dirty="0" smtClean="0"/>
              <a:t>üblich ist eine reine Blechbläserbesetzung</a:t>
            </a:r>
          </a:p>
          <a:p>
            <a:pPr marL="171450" indent="-171450">
              <a:buFont typeface="Arial" panose="020B0604020202020204" pitchFamily="34" charset="0"/>
              <a:buChar char="•"/>
            </a:pPr>
            <a:r>
              <a:rPr lang="de-DE" i="0" dirty="0" smtClean="0"/>
              <a:t>die Gruppe steht im Zusammenhang mit christlich-kirchlichen Strukturen</a:t>
            </a:r>
          </a:p>
          <a:p>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10</a:t>
            </a:fld>
            <a:endParaRPr lang="de-DE"/>
          </a:p>
        </p:txBody>
      </p:sp>
    </p:spTree>
    <p:extLst>
      <p:ext uri="{BB962C8B-B14F-4D97-AF65-F5344CB8AC3E}">
        <p14:creationId xmlns:p14="http://schemas.microsoft.com/office/powerpoint/2010/main" val="3322086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[Zu Beginn erklingt eine kurze Intonation. Diese bitte erst fertig spielen lassen!]</a:t>
            </a:r>
            <a:endParaRPr lang="de-DE" i="0" dirty="0" smtClean="0"/>
          </a:p>
          <a:p>
            <a:endParaRPr lang="de-DE" i="0" dirty="0" smtClean="0"/>
          </a:p>
          <a:p>
            <a:r>
              <a:rPr lang="de-DE" i="0" dirty="0" smtClean="0"/>
              <a:t>Unsere</a:t>
            </a:r>
            <a:r>
              <a:rPr lang="de-DE" i="0" baseline="0" dirty="0" smtClean="0"/>
              <a:t> Posaunenchöre haben ihren Haupteinsatz in der Ausgestaltung und Begleitung der Gottesdienste der ca. 715 evangelischen Pfarr- und Kirchengemeinden in Baden, insbesondere </a:t>
            </a:r>
            <a:r>
              <a:rPr lang="de-DE" i="0" baseline="0" dirty="0" smtClean="0"/>
              <a:t>dann</a:t>
            </a:r>
            <a:endParaRPr lang="de-DE" i="0" dirty="0" smtClean="0"/>
          </a:p>
          <a:p>
            <a:pPr marL="800100" lvl="1" indent="-342900">
              <a:buFontTx/>
              <a:buChar char="-"/>
            </a:pPr>
            <a:r>
              <a:rPr lang="de-DE" i="0" dirty="0" smtClean="0"/>
              <a:t>wenn es besonders festlich sein soll (Weihnachten,</a:t>
            </a:r>
            <a:r>
              <a:rPr lang="de-DE" i="0" baseline="0" dirty="0" smtClean="0"/>
              <a:t> Ostern, Konfirmationen, …) </a:t>
            </a:r>
            <a:endParaRPr lang="de-DE" i="0" dirty="0" smtClean="0"/>
          </a:p>
          <a:p>
            <a:pPr marL="800100" lvl="1" indent="-342900">
              <a:buFontTx/>
              <a:buChar char="-"/>
            </a:pPr>
            <a:r>
              <a:rPr lang="de-DE" i="0" dirty="0" smtClean="0"/>
              <a:t>Oder wenn die Orgel fehlt (Gottesdienst im Grünen oder in Gemeindesälen)</a:t>
            </a:r>
            <a:br>
              <a:rPr lang="de-DE" i="0" dirty="0" smtClean="0"/>
            </a:br>
            <a:endParaRPr lang="de-DE" i="0" dirty="0" smtClean="0"/>
          </a:p>
          <a:p>
            <a:pPr marL="342900" indent="-342900"/>
            <a:r>
              <a:rPr lang="de-DE" i="0" dirty="0" smtClean="0"/>
              <a:t>Der Einsatz im Gottesdienst erfolgt oftmals </a:t>
            </a:r>
            <a:r>
              <a:rPr lang="de-DE" i="0" dirty="0" smtClean="0"/>
              <a:t>beim</a:t>
            </a:r>
            <a:endParaRPr lang="de-DE" i="0" dirty="0" smtClean="0"/>
          </a:p>
          <a:p>
            <a:pPr marL="342900" indent="-342900"/>
            <a:r>
              <a:rPr lang="de-DE" i="0" dirty="0" smtClean="0"/>
              <a:t>	- festlichen Einzug und </a:t>
            </a:r>
            <a:r>
              <a:rPr lang="de-DE" i="0" dirty="0" smtClean="0"/>
              <a:t>Ausgang</a:t>
            </a:r>
            <a:endParaRPr lang="de-DE" i="0" dirty="0" smtClean="0"/>
          </a:p>
          <a:p>
            <a:pPr marL="342900" indent="-342900"/>
            <a:r>
              <a:rPr lang="de-DE" i="0" dirty="0" smtClean="0"/>
              <a:t>	- als Begleitung des </a:t>
            </a:r>
            <a:r>
              <a:rPr lang="de-DE" i="0" dirty="0" smtClean="0"/>
              <a:t>Gemeindegesangs</a:t>
            </a:r>
            <a:endParaRPr lang="de-DE" i="0" dirty="0" smtClean="0"/>
          </a:p>
          <a:p>
            <a:pPr marL="342900" indent="-342900"/>
            <a:r>
              <a:rPr lang="de-DE" i="0" dirty="0" smtClean="0"/>
              <a:t>	-</a:t>
            </a:r>
            <a:r>
              <a:rPr lang="de-DE" i="0" baseline="0" dirty="0" smtClean="0"/>
              <a:t> und der </a:t>
            </a:r>
            <a:r>
              <a:rPr lang="de-DE" i="0" baseline="0" dirty="0" smtClean="0"/>
              <a:t>Liturgie</a:t>
            </a:r>
            <a:endParaRPr lang="de-DE" i="0" dirty="0" smtClean="0"/>
          </a:p>
          <a:p>
            <a:pPr marL="342900" indent="-342900"/>
            <a:r>
              <a:rPr lang="de-DE" i="0" dirty="0" smtClean="0"/>
              <a:t>	- und versteht sich auch als musikalische Interpretation des gesprochenen und gesungenen Wortes und zur Begleitung der Besinnung und der inneren Einkehr</a:t>
            </a:r>
          </a:p>
          <a:p>
            <a:endParaRPr lang="de-DE" i="0" dirty="0" smtClean="0"/>
          </a:p>
          <a:p>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11</a:t>
            </a:fld>
            <a:endParaRPr lang="de-DE"/>
          </a:p>
        </p:txBody>
      </p:sp>
    </p:spTree>
    <p:extLst>
      <p:ext uri="{BB962C8B-B14F-4D97-AF65-F5344CB8AC3E}">
        <p14:creationId xmlns:p14="http://schemas.microsoft.com/office/powerpoint/2010/main" val="21650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Neben der</a:t>
            </a:r>
            <a:r>
              <a:rPr lang="de-DE" i="0" baseline="0" dirty="0" smtClean="0"/>
              <a:t> Begleitung und Gestaltung der Gottesdienste nehmen </a:t>
            </a:r>
            <a:r>
              <a:rPr lang="de-DE" i="0" dirty="0" smtClean="0"/>
              <a:t>[</a:t>
            </a:r>
            <a:r>
              <a:rPr lang="de-DE" b="1" i="0" dirty="0" smtClean="0">
                <a:effectLst>
                  <a:outerShdw blurRad="38100" dist="38100" dir="2700000" algn="tl">
                    <a:srgbClr val="000000">
                      <a:alpha val="43137"/>
                    </a:srgbClr>
                  </a:outerShdw>
                </a:effectLst>
              </a:rPr>
              <a:t>klick</a:t>
            </a:r>
            <a:r>
              <a:rPr lang="de-DE" i="0" dirty="0" smtClean="0"/>
              <a:t>] </a:t>
            </a:r>
          </a:p>
          <a:p>
            <a:r>
              <a:rPr lang="de-DE" i="0" dirty="0" smtClean="0"/>
              <a:t>Mission und [</a:t>
            </a:r>
            <a:r>
              <a:rPr lang="de-DE" b="1" i="0" dirty="0" smtClean="0">
                <a:effectLst>
                  <a:outerShdw blurRad="38100" dist="38100" dir="2700000" algn="tl">
                    <a:srgbClr val="000000">
                      <a:alpha val="43137"/>
                    </a:srgbClr>
                  </a:outerShdw>
                </a:effectLst>
              </a:rPr>
              <a:t>klick</a:t>
            </a:r>
            <a:r>
              <a:rPr lang="de-DE" i="0" dirty="0" smtClean="0"/>
              <a:t>] </a:t>
            </a:r>
          </a:p>
          <a:p>
            <a:r>
              <a:rPr lang="de-DE" i="0" dirty="0" smtClean="0"/>
              <a:t>Diakonie einen wichtigen Platz in</a:t>
            </a:r>
            <a:r>
              <a:rPr lang="de-DE" i="0" baseline="0" dirty="0" smtClean="0"/>
              <a:t> der Chorarbeit ein.</a:t>
            </a:r>
          </a:p>
          <a:p>
            <a:r>
              <a:rPr lang="de-DE" i="0" baseline="0" dirty="0" smtClean="0"/>
              <a:t>Hier geht es darum, </a:t>
            </a:r>
            <a:r>
              <a:rPr lang="de-DE" i="0" dirty="0" smtClean="0"/>
              <a:t>Interesse an Kirche (wieder) zu erwecken, Brücken zu</a:t>
            </a:r>
            <a:r>
              <a:rPr lang="de-DE" i="0" baseline="0" dirty="0" smtClean="0"/>
              <a:t> </a:t>
            </a:r>
            <a:r>
              <a:rPr lang="de-DE" i="0" dirty="0" smtClean="0"/>
              <a:t>schlagen, Gottes Wort zu verkünden und </a:t>
            </a:r>
          </a:p>
          <a:p>
            <a:pPr algn="l"/>
            <a:r>
              <a:rPr lang="de-DE" i="0" dirty="0" smtClean="0"/>
              <a:t>Kontakte  zu knüpfen, interkonfessionell, interreligiös, interkulturell. Durch</a:t>
            </a:r>
            <a:r>
              <a:rPr lang="de-DE" i="0" baseline="0" dirty="0" smtClean="0"/>
              <a:t> ihre Mobilität und ihre Strahlkraft und Begeisterung sind Posaunenchöre hierfür geradezu prädestiniert.</a:t>
            </a:r>
          </a:p>
          <a:p>
            <a:endParaRPr lang="de-DE" i="0" baseline="0" dirty="0" smtClean="0"/>
          </a:p>
          <a:p>
            <a:r>
              <a:rPr lang="de-DE" i="0" baseline="0" dirty="0" smtClean="0"/>
              <a:t>Natürlich </a:t>
            </a:r>
            <a:r>
              <a:rPr lang="de-DE" i="0" dirty="0" smtClean="0"/>
              <a:t>[</a:t>
            </a:r>
            <a:r>
              <a:rPr lang="de-DE" b="1" i="0" dirty="0" smtClean="0">
                <a:effectLst>
                  <a:outerShdw blurRad="38100" dist="38100" dir="2700000" algn="tl">
                    <a:srgbClr val="000000">
                      <a:alpha val="43137"/>
                    </a:srgbClr>
                  </a:outerShdw>
                </a:effectLst>
              </a:rPr>
              <a:t>klick</a:t>
            </a:r>
            <a:r>
              <a:rPr lang="de-DE" i="0" dirty="0" smtClean="0"/>
              <a:t>]</a:t>
            </a:r>
            <a:r>
              <a:rPr lang="de-DE" i="0" baseline="0" dirty="0" smtClean="0"/>
              <a:t> sind Posaunenchöre wichtiger, imposanter und medienwirksamer Bestandteil aller großen kirchlichen</a:t>
            </a:r>
            <a:r>
              <a:rPr lang="de-DE" i="0" dirty="0" smtClean="0"/>
              <a:t> </a:t>
            </a:r>
            <a:r>
              <a:rPr lang="de-DE" i="0" baseline="0" dirty="0" smtClean="0"/>
              <a:t>Veranstaltungen, wie den Deutschen </a:t>
            </a:r>
            <a:r>
              <a:rPr lang="de-DE" i="0" dirty="0" smtClean="0"/>
              <a:t>Evangelischen Kirchentagen, den Deutschen Posaunentagen und</a:t>
            </a:r>
            <a:r>
              <a:rPr lang="de-DE" i="0" baseline="0" dirty="0" smtClean="0"/>
              <a:t> den zahlreichen </a:t>
            </a:r>
            <a:r>
              <a:rPr lang="de-DE" i="0" dirty="0" smtClean="0"/>
              <a:t>Landesposaunentagen der einzelnen Landeskirchen. Neben der Strahlkraft nach außen</a:t>
            </a:r>
            <a:r>
              <a:rPr lang="de-DE" i="0" baseline="0" dirty="0" smtClean="0"/>
              <a:t> hat die Teilnahme an solchen Großveranstaltungen immer auch eine wichtige Innenwirkung, weil sie die Chormitglieder eint und durch die Zusammenkunft mit so vielen Gleichgesinnten die Gemeinschaft stärkt.</a:t>
            </a:r>
            <a:endParaRPr lang="de-DE" i="0" dirty="0" smtClean="0"/>
          </a:p>
          <a:p>
            <a:endParaRPr lang="de-DE" i="0" dirty="0" smtClean="0"/>
          </a:p>
          <a:p>
            <a:r>
              <a:rPr lang="de-DE" i="0" dirty="0" smtClean="0"/>
              <a:t>[</a:t>
            </a:r>
            <a:r>
              <a:rPr lang="de-DE" b="1" i="0" dirty="0" smtClean="0">
                <a:effectLst>
                  <a:outerShdw blurRad="38100" dist="38100" dir="2700000" algn="tl">
                    <a:srgbClr val="000000">
                      <a:alpha val="43137"/>
                    </a:srgbClr>
                  </a:outerShdw>
                </a:effectLst>
              </a:rPr>
              <a:t>klick</a:t>
            </a:r>
            <a:r>
              <a:rPr lang="de-DE" i="0" dirty="0" smtClean="0"/>
              <a:t>]  Die Gestaltung eigener Konzerte als Jahreskonzerte,</a:t>
            </a:r>
            <a:r>
              <a:rPr lang="de-DE" i="0" baseline="0" dirty="0" smtClean="0"/>
              <a:t> </a:t>
            </a:r>
            <a:r>
              <a:rPr lang="de-DE" i="0" dirty="0" smtClean="0"/>
              <a:t>Jubiläumskonzerte oder Konzerte zu besonderen Anlässen</a:t>
            </a:r>
            <a:r>
              <a:rPr lang="de-DE" i="0" baseline="0" dirty="0" smtClean="0"/>
              <a:t> sind ein weiterer wichtiger Bestandteil der Chorarbeit. Das</a:t>
            </a:r>
            <a:r>
              <a:rPr lang="de-DE" i="0" dirty="0" smtClean="0"/>
              <a:t> </a:t>
            </a:r>
            <a:r>
              <a:rPr lang="de-DE" i="0" baseline="0" dirty="0" smtClean="0"/>
              <a:t>gemeinsame Arbeiten an einem großen Ziel  fördert die Gemeinschaft und das Konzert trägt am Ende auch zu einem erhöhten Bekanntheitsgrad der Posaunenarbeit bei.  Das unterstreichen eindrucksvoll die Konzerte der sechs Auswahlensembles der Badischen Posaunenarbeit.</a:t>
            </a:r>
          </a:p>
          <a:p>
            <a:endParaRPr lang="de-DE" i="0" baseline="0" dirty="0" smtClean="0"/>
          </a:p>
          <a:p>
            <a:r>
              <a:rPr lang="de-DE" i="0" dirty="0" smtClean="0"/>
              <a:t>[</a:t>
            </a:r>
            <a:r>
              <a:rPr lang="de-DE" b="1" i="0" dirty="0" smtClean="0">
                <a:effectLst>
                  <a:outerShdw blurRad="38100" dist="38100" dir="2700000" algn="tl">
                    <a:srgbClr val="000000">
                      <a:alpha val="43137"/>
                    </a:srgbClr>
                  </a:outerShdw>
                </a:effectLst>
              </a:rPr>
              <a:t>klick</a:t>
            </a:r>
            <a:r>
              <a:rPr lang="de-DE" i="0" dirty="0" smtClean="0"/>
              <a:t>]  </a:t>
            </a:r>
            <a:r>
              <a:rPr lang="de-DE" i="0" baseline="0" dirty="0" smtClean="0"/>
              <a:t>Die Posaunenchöre sind - wie die evangelischen Kirchengemeinden auch – integraler Bestandteil der politischen Gemeinden, in denen sie leben. Insofern ist die Beteiligung am Leben der politischen Gemeinde bei Umzügen, Straßenfesten und Neujahrsempfängen immer eine willkommene Gelegenheit, auch einen direkt wahrnehmbaren Beitrag zum Gemeinwesen zu leisten. </a:t>
            </a:r>
            <a:endParaRPr lang="de-DE" i="0" dirty="0" smtClean="0"/>
          </a:p>
          <a:p>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12</a:t>
            </a:fld>
            <a:endParaRPr lang="de-DE"/>
          </a:p>
        </p:txBody>
      </p:sp>
    </p:spTree>
    <p:extLst>
      <p:ext uri="{BB962C8B-B14F-4D97-AF65-F5344CB8AC3E}">
        <p14:creationId xmlns:p14="http://schemas.microsoft.com/office/powerpoint/2010/main" val="423314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i="0" dirty="0" smtClean="0"/>
              <a:t>Wer oder was ist</a:t>
            </a:r>
            <a:r>
              <a:rPr lang="de-DE" i="0" baseline="0" dirty="0" smtClean="0"/>
              <a:t> nun die Badische Posaunenarbeit?</a:t>
            </a:r>
          </a:p>
          <a:p>
            <a:endParaRPr lang="de-DE" i="0" baseline="0" dirty="0" smtClean="0"/>
          </a:p>
          <a:p>
            <a:r>
              <a:rPr lang="de-DE" i="0" dirty="0" smtClean="0"/>
              <a:t>Eingangs hatte ich die</a:t>
            </a:r>
            <a:r>
              <a:rPr lang="de-DE" i="0" baseline="0" dirty="0" smtClean="0"/>
              <a:t> Badische Posaunenarbeit definiert</a:t>
            </a:r>
          </a:p>
          <a:p>
            <a:r>
              <a:rPr lang="de-DE" i="0" baseline="0" dirty="0" smtClean="0"/>
              <a:t>als den freiwilligen Zusammenschluss nahezu aller Posaunenchöre, die im Gebiet der Evangelischen Kirche in Baden ihren Dienst tun.</a:t>
            </a:r>
          </a:p>
          <a:p>
            <a:r>
              <a:rPr lang="de-DE" i="0" baseline="0" dirty="0" smtClean="0"/>
              <a:t>Aktuell sind dies etwa 280 Chöre von Wertheim bis Überlingen</a:t>
            </a:r>
          </a:p>
          <a:p>
            <a:r>
              <a:rPr lang="de-DE" i="0" baseline="0" dirty="0" smtClean="0"/>
              <a:t>Die rund 5500 ehrenamtlichen Bläserinnen und Bläser, Chorleiterinnen und Chorleiter, Obfrauen und </a:t>
            </a:r>
            <a:r>
              <a:rPr lang="de-DE" i="0" baseline="0" dirty="0" err="1" smtClean="0"/>
              <a:t>Obleute</a:t>
            </a:r>
            <a:r>
              <a:rPr lang="de-DE" i="0" baseline="0" dirty="0" smtClean="0"/>
              <a:t> werden von drei hauptamtlichen Mitarbeitern der Landeskirche betreut, den beiden Landesposaunenwarten und dem Leiter der Geschäftsstelle</a:t>
            </a:r>
          </a:p>
          <a:p>
            <a:r>
              <a:rPr lang="de-DE" i="0" baseline="0" dirty="0" smtClean="0"/>
              <a:t>Die Badische Posaunenarbeit ist Mitglied im „Evangelischen Posaunendienst in Deutschland e.V.“, abgekürzt </a:t>
            </a:r>
            <a:r>
              <a:rPr lang="de-DE" i="0" baseline="0" dirty="0" err="1" smtClean="0"/>
              <a:t>EPiD</a:t>
            </a:r>
            <a:r>
              <a:rPr lang="de-DE" i="0" baseline="0" dirty="0" smtClean="0"/>
              <a:t>, einem Verein der Evangelischen Kirche in Deutschland</a:t>
            </a:r>
          </a:p>
          <a:p>
            <a:r>
              <a:rPr lang="de-DE" i="0" dirty="0" smtClean="0"/>
              <a:t>und i</a:t>
            </a:r>
            <a:r>
              <a:rPr lang="de-DE" i="0" baseline="0" dirty="0" smtClean="0"/>
              <a:t>m Landesmusikrat </a:t>
            </a:r>
            <a:r>
              <a:rPr lang="de-DE" i="0" dirty="0" smtClean="0"/>
              <a:t>Baden-Württemberg e.V.,</a:t>
            </a:r>
            <a:r>
              <a:rPr lang="de-DE" i="0" baseline="0" dirty="0" smtClean="0"/>
              <a:t> der</a:t>
            </a:r>
            <a:r>
              <a:rPr lang="de-DE" i="0" dirty="0" smtClean="0"/>
              <a:t> Dachorganisation der Verbände und Institutionen im Bereich der Musik im Land Baden-Württemberg</a:t>
            </a:r>
            <a:endParaRPr lang="de-DE" i="0" baseline="0" dirty="0" smtClean="0"/>
          </a:p>
          <a:p>
            <a:r>
              <a:rPr lang="de-DE" i="0" baseline="0" dirty="0" smtClean="0"/>
              <a:t>An dieser Stelle sei auch die gute Zusammenarbeit mit den katholischen Kirchengemeinden in ganz Baden erlaubt, die aus ihrer Tradition heraus üblicherweise keine eigenen Posaunenchöre </a:t>
            </a:r>
            <a:r>
              <a:rPr lang="de-DE" i="0" dirty="0" smtClean="0"/>
              <a:t>unterhalten</a:t>
            </a:r>
            <a:r>
              <a:rPr lang="de-DE" i="0" baseline="0" dirty="0" smtClean="0"/>
              <a:t>.</a:t>
            </a:r>
            <a:endParaRPr lang="de-DE" i="0" dirty="0" smtClean="0"/>
          </a:p>
        </p:txBody>
      </p:sp>
      <p:sp>
        <p:nvSpPr>
          <p:cNvPr id="4" name="Foliennummernplatzhalter 3"/>
          <p:cNvSpPr>
            <a:spLocks noGrp="1"/>
          </p:cNvSpPr>
          <p:nvPr>
            <p:ph type="sldNum" sz="quarter" idx="10"/>
          </p:nvPr>
        </p:nvSpPr>
        <p:spPr/>
        <p:txBody>
          <a:bodyPr/>
          <a:lstStyle/>
          <a:p>
            <a:fld id="{F589A428-6552-45EF-8BAE-D2B1545B59A3}" type="slidenum">
              <a:rPr lang="de-DE" smtClean="0"/>
              <a:t>13</a:t>
            </a:fld>
            <a:endParaRPr lang="de-DE"/>
          </a:p>
        </p:txBody>
      </p:sp>
    </p:spTree>
    <p:extLst>
      <p:ext uri="{BB962C8B-B14F-4D97-AF65-F5344CB8AC3E}">
        <p14:creationId xmlns:p14="http://schemas.microsoft.com/office/powerpoint/2010/main" val="215553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0" dirty="0" smtClean="0">
                <a:solidFill>
                  <a:srgbClr val="000000"/>
                </a:solidFill>
              </a:rPr>
              <a:t>Die Badische Posaunenarbeit ist in Gremien demokratisch organisiert. Die Struktur ist in der Ordnung der Posaunenarbeit festgeschrieben. Es bestehen drei gewählte Organe. </a:t>
            </a:r>
          </a:p>
          <a:p>
            <a:pPr marL="0" marR="0" indent="0" algn="l" defTabSz="914400" rtl="0" eaLnBrk="1" fontAlgn="auto" latinLnBrk="0" hangingPunct="1">
              <a:lnSpc>
                <a:spcPct val="100000"/>
              </a:lnSpc>
              <a:spcBef>
                <a:spcPts val="0"/>
              </a:spcBef>
              <a:spcAft>
                <a:spcPts val="0"/>
              </a:spcAft>
              <a:buClrTx/>
              <a:buSzTx/>
              <a:buFontTx/>
              <a:buNone/>
              <a:tabLst/>
              <a:defRPr/>
            </a:pPr>
            <a:r>
              <a:rPr lang="de-DE" i="0" dirty="0" smtClean="0">
                <a:solidFill>
                  <a:srgbClr val="000000"/>
                </a:solidFill>
              </a:rPr>
              <a:t>Der </a:t>
            </a:r>
            <a:r>
              <a:rPr lang="de-DE" b="1" i="0" dirty="0" smtClean="0">
                <a:solidFill>
                  <a:srgbClr val="000000"/>
                </a:solidFill>
              </a:rPr>
              <a:t>Landesvertretertag </a:t>
            </a:r>
            <a:r>
              <a:rPr lang="de-DE" i="0" dirty="0" smtClean="0">
                <a:solidFill>
                  <a:srgbClr val="000000"/>
                </a:solidFill>
              </a:rPr>
              <a:t>ist das höchste Organ der Badischen Posaunenarbeit. Jeder Posaunenchor ist mit einer Stimme dort vertreten. Vorsitzender ist der Landesobmann. Diese Versammlung beschließt u.a. die Ordnung der Posaunenarbeit.</a:t>
            </a:r>
          </a:p>
          <a:p>
            <a:pPr>
              <a:defRPr/>
            </a:pPr>
            <a:r>
              <a:rPr lang="de-DE" i="0" dirty="0" smtClean="0"/>
              <a:t>Dem </a:t>
            </a:r>
            <a:r>
              <a:rPr lang="de-DE" b="1" i="0" dirty="0" smtClean="0"/>
              <a:t>Landesarbeitskreis</a:t>
            </a:r>
            <a:r>
              <a:rPr lang="de-DE" i="0" dirty="0" smtClean="0"/>
              <a:t> gehören u.a. acht Vertreter der Chöre, der Geschäftsführer und die beiden Landesposaunenwarte und der Referent des </a:t>
            </a:r>
            <a:r>
              <a:rPr lang="de-DE" i="0" dirty="0" smtClean="0"/>
              <a:t>Evangelischen Oberkirchenrats </a:t>
            </a:r>
            <a:r>
              <a:rPr lang="de-DE" i="0" dirty="0" smtClean="0"/>
              <a:t>für Kirchenmusik an. Der </a:t>
            </a:r>
            <a:r>
              <a:rPr lang="de-DE" i="0" dirty="0" smtClean="0"/>
              <a:t>Landesarbeitskreis wird </a:t>
            </a:r>
            <a:r>
              <a:rPr lang="de-DE" i="0" dirty="0" smtClean="0"/>
              <a:t>vom Landesobmann geleitet. </a:t>
            </a:r>
          </a:p>
          <a:p>
            <a:pPr marL="0" marR="0" indent="0" algn="l" defTabSz="914400" rtl="0" eaLnBrk="1" fontAlgn="auto" latinLnBrk="0" hangingPunct="1">
              <a:lnSpc>
                <a:spcPct val="100000"/>
              </a:lnSpc>
              <a:spcBef>
                <a:spcPts val="0"/>
              </a:spcBef>
              <a:spcAft>
                <a:spcPts val="0"/>
              </a:spcAft>
              <a:buClrTx/>
              <a:buSzTx/>
              <a:buFontTx/>
              <a:buNone/>
              <a:tabLst/>
              <a:defRPr/>
            </a:pPr>
            <a:r>
              <a:rPr lang="de-DE" i="0" dirty="0" smtClean="0"/>
              <a:t>Im </a:t>
            </a:r>
            <a:r>
              <a:rPr lang="de-DE" b="1" i="0" dirty="0" smtClean="0"/>
              <a:t>Leitende Ausschuss </a:t>
            </a:r>
            <a:r>
              <a:rPr lang="de-DE" i="0" dirty="0" smtClean="0"/>
              <a:t>sind der Landesobmann, seine Stellvertretung, die Landesposaunenwarte und der Geschäftsführer vertreten.  Der Leitende Ausschuss nimmt die ständige Leitung der Posaunenarbeit wahr.</a:t>
            </a:r>
          </a:p>
          <a:p>
            <a:pPr marL="0" marR="0" indent="0" algn="l" defTabSz="914400" rtl="0" eaLnBrk="1" fontAlgn="auto" latinLnBrk="0" hangingPunct="1">
              <a:lnSpc>
                <a:spcPct val="100000"/>
              </a:lnSpc>
              <a:spcBef>
                <a:spcPts val="0"/>
              </a:spcBef>
              <a:spcAft>
                <a:spcPts val="0"/>
              </a:spcAft>
              <a:buClrTx/>
              <a:buSzTx/>
              <a:buFontTx/>
              <a:buNone/>
              <a:tabLst/>
              <a:defRPr/>
            </a:pPr>
            <a:endParaRPr lang="de-DE" i="0" dirty="0" smtClean="0"/>
          </a:p>
          <a:p>
            <a:pPr marL="182563" indent="-182563" algn="l" eaLnBrk="1" fontAlgn="auto" hangingPunct="1">
              <a:spcAft>
                <a:spcPts val="0"/>
              </a:spcAft>
              <a:defRPr/>
            </a:pPr>
            <a:r>
              <a:rPr lang="de-DE" i="0" dirty="0" smtClean="0">
                <a:solidFill>
                  <a:schemeClr val="tx1"/>
                </a:solidFill>
              </a:rPr>
              <a:t>Weitere Organe sind </a:t>
            </a:r>
          </a:p>
          <a:p>
            <a:pPr marL="639763" lvl="1" indent="-182563" algn="l" eaLnBrk="1" fontAlgn="auto" hangingPunct="1">
              <a:spcAft>
                <a:spcPts val="0"/>
              </a:spcAft>
              <a:buFontTx/>
              <a:buChar char="-"/>
              <a:defRPr/>
            </a:pPr>
            <a:r>
              <a:rPr lang="de-DE" i="0" dirty="0" smtClean="0">
                <a:solidFill>
                  <a:schemeClr val="tx1"/>
                </a:solidFill>
              </a:rPr>
              <a:t>Landesobmann/-frau (</a:t>
            </a:r>
            <a:r>
              <a:rPr lang="de-DE" i="0" dirty="0" err="1" smtClean="0">
                <a:solidFill>
                  <a:schemeClr val="tx1"/>
                </a:solidFill>
              </a:rPr>
              <a:t>ehrenamtl</a:t>
            </a:r>
            <a:r>
              <a:rPr lang="de-DE" i="0" dirty="0" smtClean="0">
                <a:solidFill>
                  <a:schemeClr val="tx1"/>
                </a:solidFill>
              </a:rPr>
              <a:t>.) und seine Stellvertretung</a:t>
            </a:r>
          </a:p>
          <a:p>
            <a:pPr marL="639763" lvl="1" indent="-182563" algn="l" eaLnBrk="1" fontAlgn="auto" hangingPunct="1">
              <a:spcAft>
                <a:spcPts val="0"/>
              </a:spcAft>
              <a:buFontTx/>
              <a:buChar char="-"/>
              <a:defRPr/>
            </a:pPr>
            <a:r>
              <a:rPr lang="de-DE" i="0" dirty="0" smtClean="0">
                <a:solidFill>
                  <a:schemeClr val="tx1"/>
                </a:solidFill>
              </a:rPr>
              <a:t>Landesposaunenwartinnen/-e (hauptamtlich)</a:t>
            </a:r>
          </a:p>
          <a:p>
            <a:pPr marL="639763" lvl="1" indent="-182563" algn="l" eaLnBrk="1" fontAlgn="auto" hangingPunct="1">
              <a:spcAft>
                <a:spcPts val="0"/>
              </a:spcAft>
              <a:buFontTx/>
              <a:buChar char="-"/>
              <a:defRPr/>
            </a:pPr>
            <a:r>
              <a:rPr lang="de-DE" i="0" dirty="0" smtClean="0">
                <a:solidFill>
                  <a:schemeClr val="tx1"/>
                </a:solidFill>
              </a:rPr>
              <a:t>Geschäftsführer/in (hauptamtlich)</a:t>
            </a:r>
          </a:p>
          <a:p>
            <a:pPr marL="639763" lvl="1" indent="-182563" algn="l" eaLnBrk="1" fontAlgn="auto" hangingPunct="1">
              <a:spcAft>
                <a:spcPts val="0"/>
              </a:spcAft>
              <a:defRPr/>
            </a:pPr>
            <a:endParaRPr lang="de-DE" i="0" dirty="0" smtClean="0"/>
          </a:p>
          <a:p>
            <a:pPr marL="0" lvl="1" eaLnBrk="1" fontAlgn="auto" hangingPunct="1">
              <a:spcAft>
                <a:spcPts val="0"/>
              </a:spcAft>
              <a:defRPr/>
            </a:pPr>
            <a:r>
              <a:rPr lang="de-DE" i="0" dirty="0" smtClean="0">
                <a:solidFill>
                  <a:schemeClr val="tx1"/>
                </a:solidFill>
              </a:rPr>
              <a:t>Die Badische Posaunenarbeit </a:t>
            </a:r>
            <a:r>
              <a:rPr lang="de-DE" i="0" dirty="0" smtClean="0"/>
              <a:t>ist </a:t>
            </a:r>
            <a:r>
              <a:rPr lang="de-DE" i="0" dirty="0" smtClean="0">
                <a:solidFill>
                  <a:schemeClr val="tx1"/>
                </a:solidFill>
              </a:rPr>
              <a:t>im Evangelischen Oberkirchenrat in Karlsruhe im Referat 3 „Verkündigung in Gemeinde und Gesellschaft von Herrn Oberkirchenrat</a:t>
            </a:r>
            <a:r>
              <a:rPr lang="de-DE" i="0" baseline="0" dirty="0" smtClean="0">
                <a:solidFill>
                  <a:schemeClr val="tx1"/>
                </a:solidFill>
              </a:rPr>
              <a:t> </a:t>
            </a:r>
            <a:r>
              <a:rPr lang="de-DE" i="0" dirty="0" smtClean="0">
                <a:solidFill>
                  <a:schemeClr val="tx1"/>
                </a:solidFill>
              </a:rPr>
              <a:t>Dr. Matthias </a:t>
            </a:r>
            <a:r>
              <a:rPr lang="de-DE" i="0" dirty="0" err="1" smtClean="0">
                <a:solidFill>
                  <a:schemeClr val="tx1"/>
                </a:solidFill>
              </a:rPr>
              <a:t>Kreplin</a:t>
            </a:r>
            <a:r>
              <a:rPr lang="de-DE" i="0" dirty="0" smtClean="0">
                <a:solidFill>
                  <a:schemeClr val="tx1"/>
                </a:solidFill>
              </a:rPr>
              <a:t> zugeordnet.</a:t>
            </a:r>
          </a:p>
          <a:p>
            <a:pPr marL="0" lvl="1" eaLnBrk="1" fontAlgn="auto" hangingPunct="1">
              <a:spcAft>
                <a:spcPts val="0"/>
              </a:spcAft>
              <a:defRPr/>
            </a:pPr>
            <a:endParaRPr lang="de-DE" i="0" dirty="0" smtClean="0">
              <a:solidFill>
                <a:schemeClr val="tx1"/>
              </a:solidFill>
            </a:endParaRPr>
          </a:p>
          <a:p>
            <a:pPr marL="0" lvl="1" eaLnBrk="1" fontAlgn="auto" hangingPunct="1">
              <a:spcAft>
                <a:spcPts val="0"/>
              </a:spcAft>
              <a:defRPr/>
            </a:pPr>
            <a:r>
              <a:rPr lang="de-DE" i="0" dirty="0" smtClean="0">
                <a:solidFill>
                  <a:schemeClr val="tx1"/>
                </a:solidFill>
              </a:rPr>
              <a:t>Internet-Link</a:t>
            </a:r>
            <a:r>
              <a:rPr lang="de-DE" i="0" baseline="0" dirty="0" smtClean="0">
                <a:solidFill>
                  <a:schemeClr val="tx1"/>
                </a:solidFill>
              </a:rPr>
              <a:t> zur Satzung der Badischen Posaunenarbeit: http://posaunenarbeit.de/modules/download_gallery/dlc.php?file=23</a:t>
            </a:r>
            <a:endParaRPr lang="de-DE" i="0" dirty="0" smtClean="0">
              <a:solidFill>
                <a:schemeClr val="tx1"/>
              </a:solidFill>
            </a:endParaRPr>
          </a:p>
        </p:txBody>
      </p:sp>
      <p:sp>
        <p:nvSpPr>
          <p:cNvPr id="4" name="Foliennummernplatzhalter 3"/>
          <p:cNvSpPr>
            <a:spLocks noGrp="1"/>
          </p:cNvSpPr>
          <p:nvPr>
            <p:ph type="sldNum" sz="quarter" idx="10"/>
          </p:nvPr>
        </p:nvSpPr>
        <p:spPr/>
        <p:txBody>
          <a:bodyPr/>
          <a:lstStyle/>
          <a:p>
            <a:fld id="{F589A428-6552-45EF-8BAE-D2B1545B59A3}" type="slidenum">
              <a:rPr lang="de-DE" smtClean="0"/>
              <a:t>14</a:t>
            </a:fld>
            <a:endParaRPr lang="de-DE"/>
          </a:p>
        </p:txBody>
      </p:sp>
    </p:spTree>
    <p:extLst>
      <p:ext uri="{BB962C8B-B14F-4D97-AF65-F5344CB8AC3E}">
        <p14:creationId xmlns:p14="http://schemas.microsoft.com/office/powerpoint/2010/main" val="2160207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Die</a:t>
            </a:r>
            <a:r>
              <a:rPr lang="de-DE" i="0" baseline="0" dirty="0" smtClean="0"/>
              <a:t> Badische Posaunenarbeit bietet ihren Mitgliedschören ein umfangreiches Angebot, das im Wesentlichen von den nur drei Hauptamtlichen getragen wird. Dazu gehört die Bereitstellung von Noten- und Instrumentenmaterial und allem Zubehör durch die Geschäftsstelle. Daneben die Beratung in allen Chorfragen telefonisch oder durch Besuche vor Ort. Die Verbesserung des </a:t>
            </a:r>
            <a:r>
              <a:rPr lang="de-DE" i="0" baseline="0" dirty="0" err="1" smtClean="0"/>
              <a:t>bläserischen</a:t>
            </a:r>
            <a:r>
              <a:rPr lang="de-DE" i="0" baseline="0" dirty="0" smtClean="0"/>
              <a:t> Könnens wird durch eine Vielzahl von Lehrgängen zur Aus- und Weiterbildung unterstützt.</a:t>
            </a:r>
          </a:p>
          <a:p>
            <a:r>
              <a:rPr lang="de-DE" i="0" baseline="0" dirty="0" smtClean="0"/>
              <a:t> </a:t>
            </a:r>
          </a:p>
          <a:p>
            <a:pPr marL="342900" indent="-342900">
              <a:buFont typeface="Arial" pitchFamily="34" charset="0"/>
              <a:buChar char="•"/>
            </a:pPr>
            <a:r>
              <a:rPr lang="de-DE" i="0" dirty="0" smtClean="0">
                <a:latin typeface="Calibri" pitchFamily="34" charset="0"/>
              </a:rPr>
              <a:t>Chorleiterlehrgänge</a:t>
            </a:r>
          </a:p>
          <a:p>
            <a:pPr marL="342900" indent="-342900">
              <a:buFont typeface="Arial" pitchFamily="34" charset="0"/>
              <a:buChar char="•"/>
            </a:pPr>
            <a:r>
              <a:rPr lang="de-DE" i="0" dirty="0" smtClean="0">
                <a:latin typeface="Calibri" pitchFamily="34" charset="0"/>
              </a:rPr>
              <a:t>Anfängerausbilderlehrgang</a:t>
            </a:r>
          </a:p>
          <a:p>
            <a:pPr marL="342900" indent="-342900">
              <a:buFont typeface="Arial" pitchFamily="34" charset="0"/>
              <a:buChar char="•"/>
            </a:pPr>
            <a:r>
              <a:rPr lang="de-DE" i="0" dirty="0" smtClean="0">
                <a:latin typeface="Calibri" pitchFamily="34" charset="0"/>
              </a:rPr>
              <a:t>Junges Blech</a:t>
            </a:r>
          </a:p>
          <a:p>
            <a:pPr marL="342900" indent="-342900">
              <a:buFont typeface="Arial" pitchFamily="34" charset="0"/>
              <a:buChar char="•"/>
            </a:pPr>
            <a:r>
              <a:rPr lang="de-DE" i="0" dirty="0" smtClean="0">
                <a:latin typeface="Calibri" pitchFamily="34" charset="0"/>
              </a:rPr>
              <a:t>Tiefes und Hohes Blech</a:t>
            </a:r>
          </a:p>
          <a:p>
            <a:pPr marL="342900" indent="-342900">
              <a:buFont typeface="Arial" pitchFamily="34" charset="0"/>
              <a:buChar char="•"/>
            </a:pPr>
            <a:r>
              <a:rPr lang="de-DE" i="0" dirty="0" smtClean="0">
                <a:latin typeface="Calibri" pitchFamily="34" charset="0"/>
              </a:rPr>
              <a:t>Swingendes Blech</a:t>
            </a:r>
          </a:p>
          <a:p>
            <a:pPr marL="342900" indent="-342900">
              <a:buFont typeface="Arial" pitchFamily="34" charset="0"/>
              <a:buChar char="•"/>
            </a:pPr>
            <a:r>
              <a:rPr lang="de-DE" i="0" dirty="0" smtClean="0">
                <a:latin typeface="Calibri" pitchFamily="34" charset="0"/>
              </a:rPr>
              <a:t>Bläserlehrgang mit Einzelunterricht</a:t>
            </a:r>
          </a:p>
          <a:p>
            <a:pPr marL="342900" indent="-342900">
              <a:buFont typeface="Arial" pitchFamily="34" charset="0"/>
              <a:buChar char="•"/>
            </a:pPr>
            <a:r>
              <a:rPr lang="de-DE" i="0" dirty="0" smtClean="0">
                <a:latin typeface="Calibri" pitchFamily="34" charset="0"/>
              </a:rPr>
              <a:t>Bläserlehrgang für erwachsene Anfänger</a:t>
            </a:r>
          </a:p>
        </p:txBody>
      </p:sp>
      <p:sp>
        <p:nvSpPr>
          <p:cNvPr id="4" name="Foliennummernplatzhalter 3"/>
          <p:cNvSpPr>
            <a:spLocks noGrp="1"/>
          </p:cNvSpPr>
          <p:nvPr>
            <p:ph type="sldNum" sz="quarter" idx="10"/>
          </p:nvPr>
        </p:nvSpPr>
        <p:spPr/>
        <p:txBody>
          <a:bodyPr/>
          <a:lstStyle/>
          <a:p>
            <a:fld id="{F589A428-6552-45EF-8BAE-D2B1545B59A3}" type="slidenum">
              <a:rPr lang="de-DE" smtClean="0"/>
              <a:t>15</a:t>
            </a:fld>
            <a:endParaRPr lang="de-DE"/>
          </a:p>
        </p:txBody>
      </p:sp>
    </p:spTree>
    <p:extLst>
      <p:ext uri="{BB962C8B-B14F-4D97-AF65-F5344CB8AC3E}">
        <p14:creationId xmlns:p14="http://schemas.microsoft.com/office/powerpoint/2010/main" val="2981669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smtClean="0"/>
              <a:t>Ein weiteres wichtiges Anliegen der Posaunenarbeit ist</a:t>
            </a:r>
            <a:r>
              <a:rPr lang="de-DE" i="0" baseline="0" dirty="0" smtClean="0"/>
              <a:t> die Stärkung der Gemeinschaft der Bläserinnen und Bläser, die ja einen erstaunlichen Querschnitt der Kirchengemeinde über alles Altersgruppen und über alle soziale Schichten hinweg abbildet. Besonders beliebt sind </a:t>
            </a:r>
            <a:r>
              <a:rPr lang="de-DE" i="0" dirty="0" smtClean="0"/>
              <a:t>[</a:t>
            </a:r>
            <a:r>
              <a:rPr lang="de-DE" b="1" i="0" dirty="0" smtClean="0">
                <a:effectLst>
                  <a:outerShdw blurRad="38100" dist="38100" dir="2700000" algn="tl">
                    <a:srgbClr val="000000">
                      <a:alpha val="43137"/>
                    </a:srgbClr>
                  </a:outerShdw>
                </a:effectLst>
              </a:rPr>
              <a:t>klick</a:t>
            </a:r>
            <a:r>
              <a:rPr lang="de-DE" i="0" dirty="0" smtClean="0"/>
              <a:t>]</a:t>
            </a:r>
            <a:endParaRPr lang="de-DE" i="0" baseline="0" dirty="0" smtClean="0"/>
          </a:p>
          <a:p>
            <a:pPr>
              <a:buFontTx/>
              <a:buChar char="-"/>
            </a:pPr>
            <a:r>
              <a:rPr lang="de-DE" i="0" dirty="0" smtClean="0"/>
              <a:t>Familienfreizeiten [</a:t>
            </a:r>
            <a:r>
              <a:rPr lang="de-DE" b="1" i="0" dirty="0" smtClean="0">
                <a:effectLst>
                  <a:outerShdw blurRad="38100" dist="38100" dir="2700000" algn="tl">
                    <a:srgbClr val="000000">
                      <a:alpha val="43137"/>
                    </a:srgbClr>
                  </a:outerShdw>
                </a:effectLst>
              </a:rPr>
              <a:t>klick</a:t>
            </a:r>
            <a:r>
              <a:rPr lang="de-DE" i="0" dirty="0" smtClean="0"/>
              <a:t>]</a:t>
            </a:r>
            <a:endParaRPr lang="de-DE" i="0" baseline="0" dirty="0" smtClean="0"/>
          </a:p>
          <a:p>
            <a:pPr>
              <a:buFontTx/>
              <a:buChar char="-"/>
            </a:pPr>
            <a:r>
              <a:rPr lang="de-DE" i="0" dirty="0" smtClean="0"/>
              <a:t>Jugendfreizeiten [</a:t>
            </a:r>
            <a:r>
              <a:rPr lang="de-DE" b="1" i="0" dirty="0" smtClean="0">
                <a:effectLst>
                  <a:outerShdw blurRad="38100" dist="38100" dir="2700000" algn="tl">
                    <a:srgbClr val="000000">
                      <a:alpha val="43137"/>
                    </a:srgbClr>
                  </a:outerShdw>
                </a:effectLst>
              </a:rPr>
              <a:t>klick</a:t>
            </a:r>
            <a:r>
              <a:rPr lang="de-DE" i="0" dirty="0" smtClean="0"/>
              <a:t>]</a:t>
            </a:r>
            <a:endParaRPr lang="de-DE" i="0" baseline="0" dirty="0" smtClean="0"/>
          </a:p>
          <a:p>
            <a:pPr>
              <a:buFontTx/>
              <a:buChar char="-"/>
            </a:pPr>
            <a:r>
              <a:rPr lang="de-DE" i="0" baseline="0" dirty="0" smtClean="0"/>
              <a:t>Motorradfreizeiten und die </a:t>
            </a:r>
            <a:r>
              <a:rPr lang="de-DE" i="0" dirty="0" smtClean="0"/>
              <a:t>[</a:t>
            </a:r>
            <a:r>
              <a:rPr lang="de-DE" b="1" i="0" dirty="0" smtClean="0">
                <a:effectLst>
                  <a:outerShdw blurRad="38100" dist="38100" dir="2700000" algn="tl">
                    <a:srgbClr val="000000">
                      <a:alpha val="43137"/>
                    </a:srgbClr>
                  </a:outerShdw>
                </a:effectLst>
              </a:rPr>
              <a:t>klick</a:t>
            </a:r>
            <a:r>
              <a:rPr lang="de-DE" i="0" dirty="0" smtClean="0"/>
              <a:t>]</a:t>
            </a:r>
            <a:endParaRPr lang="de-DE" i="0" baseline="0" dirty="0" smtClean="0"/>
          </a:p>
          <a:p>
            <a:pPr>
              <a:buFontTx/>
              <a:buChar char="-"/>
            </a:pPr>
            <a:r>
              <a:rPr lang="de-DE" i="0" baseline="0" dirty="0" smtClean="0"/>
              <a:t>Studienfahrten z. B. nach Rom und Ungarn</a:t>
            </a:r>
          </a:p>
        </p:txBody>
      </p:sp>
      <p:sp>
        <p:nvSpPr>
          <p:cNvPr id="4" name="Foliennummernplatzhalter 3"/>
          <p:cNvSpPr>
            <a:spLocks noGrp="1"/>
          </p:cNvSpPr>
          <p:nvPr>
            <p:ph type="sldNum" sz="quarter" idx="10"/>
          </p:nvPr>
        </p:nvSpPr>
        <p:spPr/>
        <p:txBody>
          <a:bodyPr/>
          <a:lstStyle/>
          <a:p>
            <a:fld id="{F589A428-6552-45EF-8BAE-D2B1545B59A3}" type="slidenum">
              <a:rPr lang="de-DE" smtClean="0"/>
              <a:t>16</a:t>
            </a:fld>
            <a:endParaRPr lang="de-DE"/>
          </a:p>
        </p:txBody>
      </p:sp>
    </p:spTree>
    <p:extLst>
      <p:ext uri="{BB962C8B-B14F-4D97-AF65-F5344CB8AC3E}">
        <p14:creationId xmlns:p14="http://schemas.microsoft.com/office/powerpoint/2010/main" val="229862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fontAlgn="auto" hangingPunct="1">
              <a:spcAft>
                <a:spcPts val="0"/>
              </a:spcAft>
              <a:buFont typeface="Arial" pitchFamily="34" charset="0"/>
              <a:buNone/>
              <a:defRPr/>
            </a:pPr>
            <a:r>
              <a:rPr lang="de-DE" i="0" dirty="0" smtClean="0">
                <a:solidFill>
                  <a:schemeClr val="tx1"/>
                </a:solidFill>
              </a:rPr>
              <a:t>Die Badische Posaunenarbeit hat 6 Auswahlensembles, die begabte und engagierte Bläserinnen und Bläser über den Posaunenchor hinaus fordern und fördern.</a:t>
            </a:r>
          </a:p>
          <a:p>
            <a:pPr>
              <a:defRPr/>
            </a:pPr>
            <a:r>
              <a:rPr lang="de-DE" i="0" dirty="0" smtClean="0">
                <a:solidFill>
                  <a:schemeClr val="tx1"/>
                </a:solidFill>
              </a:rPr>
              <a:t>Sie sind gleichermaßen Aushängeschild und Innovationszirkel der Posaunenarbeit. Sie  finanzieren</a:t>
            </a:r>
            <a:r>
              <a:rPr lang="de-DE" i="0" dirty="0" smtClean="0"/>
              <a:t> sich im wesentlichen selbst. [</a:t>
            </a:r>
            <a:r>
              <a:rPr lang="de-DE" b="1" i="0" dirty="0" smtClean="0">
                <a:effectLst>
                  <a:outerShdw blurRad="38100" dist="38100" dir="2700000" algn="tl">
                    <a:srgbClr val="000000">
                      <a:alpha val="43137"/>
                    </a:srgbClr>
                  </a:outerShdw>
                </a:effectLst>
              </a:rPr>
              <a:t>klick</a:t>
            </a:r>
            <a:r>
              <a:rPr lang="de-DE" i="0" dirty="0" smtClean="0"/>
              <a:t>]</a:t>
            </a:r>
            <a:endParaRPr lang="de-DE" i="0" dirty="0" smtClean="0">
              <a:solidFill>
                <a:schemeClr val="tx1"/>
              </a:solidFill>
            </a:endParaRPr>
          </a:p>
          <a:p>
            <a:pPr marL="342900" indent="-342900">
              <a:buFont typeface="Arial" pitchFamily="34" charset="0"/>
              <a:buChar char="•"/>
            </a:pPr>
            <a:r>
              <a:rPr lang="de-DE" i="0" dirty="0" smtClean="0">
                <a:latin typeface="Calibri" pitchFamily="34" charset="0"/>
              </a:rPr>
              <a:t>Jugendposaunenchor Nordbaden</a:t>
            </a:r>
          </a:p>
          <a:p>
            <a:pPr marL="342900" indent="-342900">
              <a:buFont typeface="Arial" pitchFamily="34" charset="0"/>
              <a:buChar char="•"/>
            </a:pPr>
            <a:r>
              <a:rPr lang="de-DE" i="0" dirty="0" smtClean="0">
                <a:latin typeface="Calibri" pitchFamily="34" charset="0"/>
              </a:rPr>
              <a:t>Jugendposaunenchor Südbaden </a:t>
            </a:r>
            <a:r>
              <a:rPr lang="de-DE" i="0" dirty="0" smtClean="0"/>
              <a:t>[</a:t>
            </a:r>
            <a:r>
              <a:rPr lang="de-DE" b="1" i="0" dirty="0" smtClean="0">
                <a:effectLst>
                  <a:outerShdw blurRad="38100" dist="38100" dir="2700000" algn="tl">
                    <a:srgbClr val="000000">
                      <a:alpha val="43137"/>
                    </a:srgbClr>
                  </a:outerShdw>
                </a:effectLst>
              </a:rPr>
              <a:t>klick</a:t>
            </a:r>
            <a:r>
              <a:rPr lang="de-DE" i="0" dirty="0" smtClean="0"/>
              <a:t>]</a:t>
            </a:r>
            <a:endParaRPr lang="de-DE" i="0" dirty="0" smtClean="0">
              <a:latin typeface="Calibri" pitchFamily="34" charset="0"/>
            </a:endParaRPr>
          </a:p>
          <a:p>
            <a:pPr marL="342900" indent="-342900">
              <a:buFont typeface="Arial" pitchFamily="34" charset="0"/>
              <a:buChar char="•"/>
            </a:pPr>
            <a:r>
              <a:rPr lang="de-DE" i="0" dirty="0" smtClean="0">
                <a:latin typeface="Calibri" pitchFamily="34" charset="0"/>
              </a:rPr>
              <a:t>Bläserkreis der Hochschule für</a:t>
            </a:r>
            <a:br>
              <a:rPr lang="de-DE" i="0" dirty="0" smtClean="0">
                <a:latin typeface="Calibri" pitchFamily="34" charset="0"/>
              </a:rPr>
            </a:br>
            <a:r>
              <a:rPr lang="de-DE" i="0" dirty="0" smtClean="0">
                <a:latin typeface="Calibri" pitchFamily="34" charset="0"/>
              </a:rPr>
              <a:t>Kirchenmusik Heidelberg der Evangelischen Landeskirche in Baden </a:t>
            </a:r>
            <a:r>
              <a:rPr lang="de-DE" i="0" dirty="0" smtClean="0"/>
              <a:t>[</a:t>
            </a:r>
            <a:r>
              <a:rPr lang="de-DE" b="1" i="0" dirty="0" smtClean="0">
                <a:effectLst>
                  <a:outerShdw blurRad="38100" dist="38100" dir="2700000" algn="tl">
                    <a:srgbClr val="000000">
                      <a:alpha val="43137"/>
                    </a:srgbClr>
                  </a:outerShdw>
                </a:effectLst>
              </a:rPr>
              <a:t>klick</a:t>
            </a:r>
            <a:r>
              <a:rPr lang="de-DE" i="0" dirty="0" smtClean="0"/>
              <a:t>]</a:t>
            </a:r>
            <a:endParaRPr lang="de-DE" i="0" dirty="0" smtClean="0">
              <a:latin typeface="Calibri" pitchFamily="34" charset="0"/>
            </a:endParaRPr>
          </a:p>
          <a:p>
            <a:pPr marL="342900" indent="-342900">
              <a:buFont typeface="Arial" pitchFamily="34" charset="0"/>
              <a:buChar char="•"/>
            </a:pPr>
            <a:r>
              <a:rPr lang="de-DE" i="0" dirty="0" smtClean="0">
                <a:latin typeface="Calibri" pitchFamily="34" charset="0"/>
              </a:rPr>
              <a:t>Nordbadisches Blechbläserensemble</a:t>
            </a:r>
          </a:p>
          <a:p>
            <a:pPr marL="342900" indent="-342900">
              <a:buFont typeface="Arial" pitchFamily="34" charset="0"/>
              <a:buChar char="•"/>
            </a:pPr>
            <a:r>
              <a:rPr lang="de-DE" i="0" dirty="0" smtClean="0">
                <a:latin typeface="Calibri" pitchFamily="34" charset="0"/>
              </a:rPr>
              <a:t>Mittelbadischer Bläserkreis</a:t>
            </a:r>
          </a:p>
          <a:p>
            <a:pPr marL="342900" indent="-342900">
              <a:buFont typeface="Arial" pitchFamily="34" charset="0"/>
              <a:buChar char="•"/>
            </a:pPr>
            <a:r>
              <a:rPr lang="de-DE" i="0" dirty="0" smtClean="0">
                <a:latin typeface="Calibri" pitchFamily="34" charset="0"/>
              </a:rPr>
              <a:t>Südbadisches Blechbläserensemble</a:t>
            </a:r>
          </a:p>
          <a:p>
            <a:pPr marL="342900" indent="-342900">
              <a:buFont typeface="Arial" pitchFamily="34" charset="0"/>
              <a:buChar char="•"/>
            </a:pPr>
            <a:endParaRPr lang="de-DE" i="0" dirty="0" smtClean="0">
              <a:solidFill>
                <a:schemeClr val="tx1"/>
              </a:solidFill>
              <a:latin typeface="Calibri" pitchFamily="34" charset="0"/>
            </a:endParaRPr>
          </a:p>
          <a:p>
            <a:pPr marL="342900" indent="-342900">
              <a:buFont typeface="Arial" pitchFamily="34" charset="0"/>
              <a:buNone/>
            </a:pPr>
            <a:r>
              <a:rPr lang="de-DE" i="0" dirty="0" smtClean="0">
                <a:solidFill>
                  <a:schemeClr val="tx1"/>
                </a:solidFill>
              </a:rPr>
              <a:t>Die Auswahlensemble stehen unter</a:t>
            </a:r>
            <a:r>
              <a:rPr lang="de-DE" i="0" baseline="0" dirty="0" smtClean="0">
                <a:solidFill>
                  <a:schemeClr val="tx1"/>
                </a:solidFill>
              </a:rPr>
              <a:t> der Leitung der Landesposaunenwarte.</a:t>
            </a:r>
            <a:endParaRPr lang="de-DE" i="0" dirty="0" smtClean="0">
              <a:solidFill>
                <a:schemeClr val="tx1"/>
              </a:solidFill>
            </a:endParaRPr>
          </a:p>
        </p:txBody>
      </p:sp>
      <p:sp>
        <p:nvSpPr>
          <p:cNvPr id="4" name="Foliennummernplatzhalter 3"/>
          <p:cNvSpPr>
            <a:spLocks noGrp="1"/>
          </p:cNvSpPr>
          <p:nvPr>
            <p:ph type="sldNum" sz="quarter" idx="10"/>
          </p:nvPr>
        </p:nvSpPr>
        <p:spPr/>
        <p:txBody>
          <a:bodyPr/>
          <a:lstStyle/>
          <a:p>
            <a:fld id="{F589A428-6552-45EF-8BAE-D2B1545B59A3}" type="slidenum">
              <a:rPr lang="de-DE" smtClean="0"/>
              <a:t>17</a:t>
            </a:fld>
            <a:endParaRPr lang="de-DE"/>
          </a:p>
        </p:txBody>
      </p:sp>
    </p:spTree>
    <p:extLst>
      <p:ext uri="{BB962C8B-B14F-4D97-AF65-F5344CB8AC3E}">
        <p14:creationId xmlns:p14="http://schemas.microsoft.com/office/powerpoint/2010/main" val="3441709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i="0" dirty="0" smtClean="0">
                <a:solidFill>
                  <a:schemeClr val="tx1"/>
                </a:solidFill>
              </a:rPr>
              <a:t>[Zunächst erscheint das Logo</a:t>
            </a:r>
            <a:r>
              <a:rPr lang="de-DE" sz="900" b="1" i="0" baseline="0" dirty="0" smtClean="0">
                <a:solidFill>
                  <a:schemeClr val="tx1"/>
                </a:solidFill>
              </a:rPr>
              <a:t> des FV, dann </a:t>
            </a:r>
            <a:r>
              <a:rPr lang="de-DE" sz="900" b="1" i="0" dirty="0" smtClean="0">
                <a:solidFill>
                  <a:schemeClr val="tx1"/>
                </a:solidFill>
                <a:effectLst>
                  <a:outerShdw blurRad="38100" dist="38100" dir="2700000" algn="tl">
                    <a:srgbClr val="000000">
                      <a:alpha val="43137"/>
                    </a:srgbClr>
                  </a:outerShdw>
                </a:effectLst>
              </a:rPr>
              <a:t>klick</a:t>
            </a:r>
            <a:r>
              <a:rPr lang="de-DE" sz="900" b="1" i="0" dirty="0" smtClean="0">
                <a:solidFill>
                  <a:schemeClr val="tx1"/>
                </a:solidFill>
              </a:rPr>
              <a:t>]</a:t>
            </a:r>
          </a:p>
          <a:p>
            <a:pPr>
              <a:defRPr/>
            </a:pPr>
            <a:endParaRPr lang="de-DE" sz="900" i="0" dirty="0" smtClean="0">
              <a:solidFill>
                <a:schemeClr val="tx1"/>
              </a:solidFill>
            </a:endParaRPr>
          </a:p>
          <a:p>
            <a:pPr>
              <a:defRPr/>
            </a:pPr>
            <a:r>
              <a:rPr lang="de-DE" sz="900" i="0" dirty="0" smtClean="0">
                <a:solidFill>
                  <a:schemeClr val="tx1"/>
                </a:solidFill>
              </a:rPr>
              <a:t>Die </a:t>
            </a:r>
            <a:r>
              <a:rPr lang="de-DE" sz="900" i="0" dirty="0" smtClean="0">
                <a:solidFill>
                  <a:schemeClr val="tx1"/>
                </a:solidFill>
              </a:rPr>
              <a:t>finanzielle Situation der Kirchen ist bei sinkenden Mitgliederzahlen und einer demographischen Umverteilung der Kirchensteuerzahlenden angespannt.</a:t>
            </a:r>
          </a:p>
          <a:p>
            <a:pPr algn="l" eaLnBrk="1" fontAlgn="auto" hangingPunct="1">
              <a:spcAft>
                <a:spcPts val="0"/>
              </a:spcAft>
              <a:buFont typeface="Arial" pitchFamily="34" charset="0"/>
              <a:buNone/>
              <a:defRPr/>
            </a:pPr>
            <a:r>
              <a:rPr lang="de-DE" sz="900" i="0" dirty="0" smtClean="0">
                <a:solidFill>
                  <a:schemeClr val="tx1"/>
                </a:solidFill>
              </a:rPr>
              <a:t>Daher wurde im Jahr 2000 der </a:t>
            </a:r>
            <a:r>
              <a:rPr lang="de-DE" sz="900" b="1" i="0" dirty="0" smtClean="0">
                <a:solidFill>
                  <a:schemeClr val="tx1"/>
                </a:solidFill>
              </a:rPr>
              <a:t>Verein zur Förderung der Landesarbeit der Evangelischen Posaunenchöre in Baden e.V. </a:t>
            </a:r>
            <a:r>
              <a:rPr lang="de-DE" sz="900" i="0" dirty="0" smtClean="0">
                <a:solidFill>
                  <a:schemeClr val="tx1"/>
                </a:solidFill>
              </a:rPr>
              <a:t>gegründet.</a:t>
            </a:r>
          </a:p>
          <a:p>
            <a:pPr algn="l" eaLnBrk="1" fontAlgn="auto" hangingPunct="1">
              <a:spcAft>
                <a:spcPts val="0"/>
              </a:spcAft>
              <a:buFont typeface="Arial" pitchFamily="34" charset="0"/>
              <a:buNone/>
              <a:defRPr/>
            </a:pPr>
            <a:r>
              <a:rPr lang="de-DE" sz="900" i="0" dirty="0" smtClean="0">
                <a:solidFill>
                  <a:schemeClr val="tx1"/>
                </a:solidFill>
              </a:rPr>
              <a:t>Der Verein erfreut sich einer stetig steigenden Zahl von inzwischen über 380 Mitgliedern. Zweck des Vereins ist es, die evangelische Posaunenarbeit in Baden zu fördern und ihre Bedeutung in der Öffentlichkeit bewusst zu machen. </a:t>
            </a:r>
          </a:p>
          <a:p>
            <a:pPr>
              <a:defRPr/>
            </a:pPr>
            <a:r>
              <a:rPr lang="de-DE" sz="900" i="0" dirty="0" smtClean="0">
                <a:solidFill>
                  <a:schemeClr val="tx1"/>
                </a:solidFill>
              </a:rPr>
              <a:t>Der </a:t>
            </a:r>
            <a:r>
              <a:rPr lang="de-DE" sz="900" i="0" dirty="0" smtClean="0">
                <a:solidFill>
                  <a:schemeClr val="tx1"/>
                </a:solidFill>
              </a:rPr>
              <a:t>Verein unterstützt die Aktivitäten der Landesarbeit vor allem durch die Förderung von Kindern und Jugendlichen,  Familien, Teilnehmer(innen) an Anfänger-, Anfängerausbilder- und Chorleiterlehrgängen und </a:t>
            </a:r>
            <a:r>
              <a:rPr lang="de-DE" sz="900" i="0" dirty="0" smtClean="0"/>
              <a:t>[</a:t>
            </a:r>
            <a:r>
              <a:rPr lang="de-DE" sz="900" b="1" i="0" dirty="0" smtClean="0">
                <a:effectLst>
                  <a:outerShdw blurRad="38100" dist="38100" dir="2700000" algn="tl">
                    <a:srgbClr val="000000">
                      <a:alpha val="43137"/>
                    </a:srgbClr>
                  </a:outerShdw>
                </a:effectLst>
              </a:rPr>
              <a:t>klick</a:t>
            </a:r>
            <a:r>
              <a:rPr lang="de-DE" sz="900" i="0" dirty="0" smtClean="0"/>
              <a:t>] </a:t>
            </a:r>
            <a:r>
              <a:rPr lang="de-DE" sz="900" i="0" dirty="0" smtClean="0">
                <a:solidFill>
                  <a:schemeClr val="tx1"/>
                </a:solidFill>
              </a:rPr>
              <a:t>mit einer Vielzahl von Projekten, wie z.B. dieser Präsentation</a:t>
            </a:r>
            <a:r>
              <a:rPr lang="de-DE" sz="900" i="0" dirty="0" smtClean="0">
                <a:solidFill>
                  <a:schemeClr val="tx1"/>
                </a:solidFill>
              </a:rPr>
              <a:t>.</a:t>
            </a:r>
          </a:p>
          <a:p>
            <a:pPr>
              <a:defRPr/>
            </a:pPr>
            <a:endParaRPr lang="de-DE" sz="900" i="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900" i="0" dirty="0" smtClean="0"/>
              <a:t>Der Vorstand des Fördervereins ist zugleich Geschäftsführer der im Jahr 2011 gegründeten (Treuhand-) </a:t>
            </a:r>
            <a:r>
              <a:rPr lang="de-DE" sz="900" b="1" i="0" dirty="0" smtClean="0"/>
              <a:t>Stiftung Badische Posaunenarbeit </a:t>
            </a:r>
            <a:r>
              <a:rPr lang="de-DE" sz="900" i="0" dirty="0" smtClean="0"/>
              <a:t>[</a:t>
            </a:r>
            <a:r>
              <a:rPr lang="de-DE" sz="900" b="1" i="0" dirty="0" smtClean="0">
                <a:effectLst>
                  <a:outerShdw blurRad="38100" dist="38100" dir="2700000" algn="tl">
                    <a:srgbClr val="000000">
                      <a:alpha val="43137"/>
                    </a:srgbClr>
                  </a:outerShdw>
                </a:effectLst>
              </a:rPr>
              <a:t>klick zur neuen Folie oder…</a:t>
            </a:r>
            <a:r>
              <a:rPr lang="de-DE" sz="900" i="0" dirty="0" smtClean="0"/>
              <a:t>] </a:t>
            </a:r>
          </a:p>
          <a:p>
            <a:pPr>
              <a:defRPr/>
            </a:pPr>
            <a:endParaRPr lang="de-DE" sz="900" i="0" dirty="0" smtClean="0">
              <a:solidFill>
                <a:schemeClr val="tx1"/>
              </a:solidFill>
            </a:endParaRPr>
          </a:p>
          <a:p>
            <a:pPr algn="l" eaLnBrk="1" fontAlgn="auto" hangingPunct="1">
              <a:spcAft>
                <a:spcPts val="0"/>
              </a:spcAft>
              <a:buFont typeface="Arial" pitchFamily="34" charset="0"/>
              <a:buNone/>
              <a:defRPr/>
            </a:pPr>
            <a:endParaRPr lang="de-DE" sz="900" i="0" dirty="0" smtClean="0"/>
          </a:p>
          <a:p>
            <a:pPr>
              <a:defRPr/>
            </a:pPr>
            <a:r>
              <a:rPr lang="de-DE" sz="900" i="0" dirty="0" smtClean="0">
                <a:solidFill>
                  <a:schemeClr val="tx1"/>
                </a:solidFill>
              </a:rPr>
              <a:t>Optional: </a:t>
            </a:r>
            <a:r>
              <a:rPr lang="de-DE" sz="900" i="0" dirty="0" smtClean="0"/>
              <a:t>Details zum Förderverein wie</a:t>
            </a:r>
            <a:r>
              <a:rPr lang="de-DE" sz="900" i="0" baseline="0" dirty="0" smtClean="0"/>
              <a:t> folgt:</a:t>
            </a:r>
            <a:endParaRPr lang="de-DE" sz="900" i="0" dirty="0" smtClean="0"/>
          </a:p>
          <a:p>
            <a:pPr algn="l" eaLnBrk="1" fontAlgn="auto" hangingPunct="1">
              <a:spcAft>
                <a:spcPts val="0"/>
              </a:spcAft>
              <a:buFont typeface="Arial" pitchFamily="34" charset="0"/>
              <a:buNone/>
              <a:defRPr/>
            </a:pPr>
            <a:endParaRPr lang="de-DE" sz="900" i="0" dirty="0" smtClean="0">
              <a:solidFill>
                <a:schemeClr val="tx1"/>
              </a:solidFill>
            </a:endParaRPr>
          </a:p>
          <a:p>
            <a:r>
              <a:rPr lang="de-DE" sz="900" i="0" dirty="0" smtClean="0"/>
              <a:t>Die Projekte und Maßnahmen des Fördervereins Badische Posaunenarbeit im Detail</a:t>
            </a:r>
          </a:p>
          <a:p>
            <a:endParaRPr lang="de-DE" sz="900" i="0" dirty="0" smtClean="0"/>
          </a:p>
          <a:p>
            <a:r>
              <a:rPr lang="de-DE" sz="900" b="1" i="0" dirty="0" smtClean="0"/>
              <a:t>Laufende Fördermaßnahmen für Bläser</a:t>
            </a:r>
          </a:p>
          <a:p>
            <a:pPr>
              <a:buFontTx/>
              <a:buChar char="-"/>
            </a:pPr>
            <a:r>
              <a:rPr lang="de-DE" sz="900" i="0" dirty="0" smtClean="0"/>
              <a:t> Finanzielle Unterstützung für Interessenten C-/D-Prüfung im Bereich Bläserchorleitung</a:t>
            </a:r>
          </a:p>
          <a:p>
            <a:pPr>
              <a:buFontTx/>
              <a:buChar char="-"/>
            </a:pPr>
            <a:r>
              <a:rPr lang="de-DE" sz="900" i="0" dirty="0" smtClean="0"/>
              <a:t> Unterstützung für Familien, die an Veranstaltungen der Posaunenarbeit teilnehmen</a:t>
            </a:r>
          </a:p>
          <a:p>
            <a:pPr>
              <a:buFontTx/>
              <a:buChar char="-"/>
            </a:pPr>
            <a:r>
              <a:rPr lang="de-DE" sz="900" i="0" dirty="0" smtClean="0"/>
              <a:t> Teilnahme an Jungbläsertagen</a:t>
            </a:r>
          </a:p>
          <a:p>
            <a:pPr>
              <a:buFontTx/>
              <a:buChar char="-"/>
            </a:pPr>
            <a:r>
              <a:rPr lang="de-DE" sz="900" i="0" dirty="0" smtClean="0"/>
              <a:t> Mehrfachteilnahme an Jungbläserlehrgängen</a:t>
            </a:r>
          </a:p>
          <a:p>
            <a:pPr>
              <a:buFontTx/>
              <a:buChar char="-"/>
            </a:pPr>
            <a:r>
              <a:rPr lang="de-DE" sz="900" i="0" dirty="0" smtClean="0"/>
              <a:t> Begrüßungspaket für Jungbläser</a:t>
            </a:r>
          </a:p>
          <a:p>
            <a:pPr>
              <a:buFontTx/>
              <a:buChar char="-"/>
            </a:pPr>
            <a:endParaRPr lang="de-DE" sz="900" i="0" dirty="0" smtClean="0"/>
          </a:p>
          <a:p>
            <a:r>
              <a:rPr lang="de-DE" sz="900" i="0" dirty="0" smtClean="0"/>
              <a:t>Darüber hinaus fördert der Verein finanziell die Jugendposaunenchöre und Bläserensemble. Im Durchschnitt der vergangenen Jahre hat der Förderverein rund 5.500 Euro p.a. zur Verfügung stellen können.</a:t>
            </a:r>
          </a:p>
          <a:p>
            <a:endParaRPr lang="de-DE" sz="900" b="1" i="0" dirty="0" smtClean="0"/>
          </a:p>
          <a:p>
            <a:r>
              <a:rPr lang="de-DE" sz="900" b="1" i="0" dirty="0" smtClean="0"/>
              <a:t>Maßnahmen, die Posaunenarbeit in der Öffentlichkeit bewusst zu machen</a:t>
            </a:r>
          </a:p>
          <a:p>
            <a:r>
              <a:rPr lang="de-DE" sz="900" i="0" dirty="0" smtClean="0"/>
              <a:t>- </a:t>
            </a:r>
            <a:r>
              <a:rPr lang="de-DE" sz="900" b="1" i="0" dirty="0" smtClean="0"/>
              <a:t>Laufende aktuelle Berichterstattung </a:t>
            </a:r>
            <a:r>
              <a:rPr lang="de-DE" sz="900" i="0" dirty="0" smtClean="0"/>
              <a:t>auf der Homepage  fv.posaunenarbeit.de und in ausgewählten Printmedien</a:t>
            </a:r>
          </a:p>
          <a:p>
            <a:pPr>
              <a:buFontTx/>
              <a:buChar char="-"/>
            </a:pPr>
            <a:r>
              <a:rPr lang="de-DE" sz="900" i="0" dirty="0" smtClean="0"/>
              <a:t> Bereitstellung eines „</a:t>
            </a:r>
            <a:r>
              <a:rPr lang="de-DE" sz="900" b="1" i="0" dirty="0" smtClean="0"/>
              <a:t>Messestandes</a:t>
            </a:r>
            <a:r>
              <a:rPr lang="de-DE" sz="900" i="0" dirty="0" smtClean="0"/>
              <a:t>“ zu Posaunenarbeit, Förderverein und Stiftung für alle Posaunenchöre auf Anfrage, auf Wunsch auch mit Verkauf des </a:t>
            </a:r>
            <a:r>
              <a:rPr lang="de-DE" sz="900" i="0" dirty="0" err="1" smtClean="0"/>
              <a:t>Sitftungsweines</a:t>
            </a:r>
            <a:endParaRPr lang="de-DE" sz="900" i="0" dirty="0" smtClean="0"/>
          </a:p>
          <a:p>
            <a:pPr>
              <a:buFontTx/>
              <a:buChar char="-"/>
            </a:pPr>
            <a:r>
              <a:rPr lang="de-DE" sz="900" i="0" dirty="0" smtClean="0"/>
              <a:t> Unterstützung eines einheitlichen Auftritts der Posaunenchöre der badischen Posaunenarbeit durch </a:t>
            </a:r>
            <a:r>
              <a:rPr lang="de-DE" sz="900" b="1" i="0" dirty="0" smtClean="0"/>
              <a:t>Bereitstellung von Vordrucken </a:t>
            </a:r>
            <a:r>
              <a:rPr lang="de-DE" sz="900" i="0" dirty="0" smtClean="0"/>
              <a:t>(Plakate, Briefbögen)</a:t>
            </a:r>
          </a:p>
          <a:p>
            <a:pPr>
              <a:buFontTx/>
              <a:buChar char="-"/>
            </a:pPr>
            <a:r>
              <a:rPr lang="de-DE" sz="900" i="0" dirty="0" smtClean="0"/>
              <a:t> Entwicklung und Vortrag der </a:t>
            </a:r>
            <a:r>
              <a:rPr lang="de-DE" sz="900" b="1" i="0" dirty="0" smtClean="0"/>
              <a:t>Präsentation „Badische Posaunenarbeit</a:t>
            </a:r>
            <a:r>
              <a:rPr lang="de-DE" sz="900" i="0" dirty="0" smtClean="0"/>
              <a:t>“</a:t>
            </a:r>
          </a:p>
          <a:p>
            <a:pPr>
              <a:buFontTx/>
              <a:buChar char="-"/>
            </a:pPr>
            <a:r>
              <a:rPr lang="de-DE" sz="900" i="0" dirty="0" smtClean="0"/>
              <a:t> Netzwerkarbeit</a:t>
            </a:r>
          </a:p>
          <a:p>
            <a:pPr>
              <a:buFontTx/>
              <a:buChar char="-"/>
            </a:pPr>
            <a:r>
              <a:rPr lang="de-DE" sz="900" i="0" dirty="0" smtClean="0"/>
              <a:t> Aktuell: Projekte zur Präsentation auf dem Landesposaunentag in Offenburg 2015</a:t>
            </a:r>
          </a:p>
          <a:p>
            <a:endParaRPr lang="de-DE" sz="900" i="0" dirty="0" smtClean="0"/>
          </a:p>
          <a:p>
            <a:r>
              <a:rPr lang="de-DE" sz="900" b="1" i="0" dirty="0" smtClean="0"/>
              <a:t>In Zusammenarbeit/als Geschäftsführer der Stiftung</a:t>
            </a:r>
          </a:p>
          <a:p>
            <a:pPr>
              <a:buFontTx/>
              <a:buChar char="-"/>
            </a:pPr>
            <a:r>
              <a:rPr lang="de-DE" sz="900" i="0" dirty="0" smtClean="0"/>
              <a:t> Akquisition, Vorbereitung und Organisation von Stiftungskonzerten</a:t>
            </a:r>
          </a:p>
          <a:p>
            <a:pPr>
              <a:buFontTx/>
              <a:buChar char="-"/>
            </a:pPr>
            <a:r>
              <a:rPr lang="de-DE" sz="900" i="0" dirty="0" smtClean="0"/>
              <a:t> Unterstützung beim Verkauf des Stiftungsweines</a:t>
            </a:r>
          </a:p>
          <a:p>
            <a:pPr>
              <a:buFontTx/>
              <a:buChar char="-"/>
            </a:pPr>
            <a:r>
              <a:rPr lang="de-DE" sz="900" i="0" dirty="0" smtClean="0"/>
              <a:t> Ansprache von potenziellen Stifterinnen und Stiftern</a:t>
            </a:r>
          </a:p>
          <a:p>
            <a:endParaRPr lang="de-DE" sz="900" i="0" dirty="0" smtClean="0"/>
          </a:p>
          <a:p>
            <a:r>
              <a:rPr lang="de-DE" sz="900" i="0" dirty="0" smtClean="0"/>
              <a:t>In der Satzung des Fördervereins sind als wichtigste Organe die Mitgliederversammlung und der Vorstand definiert. Zurzeit sind Mitglieder des Vorstandes Matthias Bretschneider (Vorsitzender), Christa Fritz (</a:t>
            </a:r>
            <a:r>
              <a:rPr lang="de-DE" sz="900" i="0" dirty="0" err="1" smtClean="0"/>
              <a:t>stv</a:t>
            </a:r>
            <a:r>
              <a:rPr lang="de-DE" sz="900" i="0" dirty="0" smtClean="0"/>
              <a:t>. Vorsitzende), Ulrike  Spiegel (Geschäftsführerin), Sami Sharif (1. Beisitzer und Geschäftsführer der Stiftung), Eva </a:t>
            </a:r>
            <a:r>
              <a:rPr lang="de-DE" sz="900" i="0" dirty="0" err="1" smtClean="0"/>
              <a:t>Mülbaier</a:t>
            </a:r>
            <a:r>
              <a:rPr lang="de-DE" sz="900" i="0" dirty="0" smtClean="0"/>
              <a:t> (2. Beisitzerin), sowie Kraft Amtes der Landesobmann und die beiden</a:t>
            </a:r>
            <a:r>
              <a:rPr lang="de-DE" sz="900" i="0" baseline="0" dirty="0" smtClean="0"/>
              <a:t> </a:t>
            </a:r>
            <a:r>
              <a:rPr lang="de-DE" sz="900" i="0" dirty="0" smtClean="0"/>
              <a:t>Landesposaunenwarte der Badischen Posaunenarbeit.</a:t>
            </a:r>
          </a:p>
          <a:p>
            <a:endParaRPr lang="de-DE" sz="900" i="0" dirty="0" smtClean="0"/>
          </a:p>
          <a:p>
            <a:r>
              <a:rPr lang="de-DE" sz="900" i="0" dirty="0" smtClean="0"/>
              <a:t>Internet-Link</a:t>
            </a:r>
            <a:r>
              <a:rPr lang="de-DE" sz="900" i="0" baseline="0" dirty="0" smtClean="0"/>
              <a:t> zur Satzung des FV: http://fv.posaunenarbeit.de/modules/download_gallery/dlc.php?file=3&amp;id=1352411832&amp;sid=9</a:t>
            </a:r>
            <a:endParaRPr lang="de-DE" sz="900" i="0" dirty="0" smtClean="0"/>
          </a:p>
          <a:p>
            <a:pPr>
              <a:buFontTx/>
              <a:buNone/>
            </a:pPr>
            <a:endParaRPr lang="de-DE" sz="900" i="0" dirty="0" smtClean="0"/>
          </a:p>
        </p:txBody>
      </p:sp>
      <p:sp>
        <p:nvSpPr>
          <p:cNvPr id="4" name="Foliennummernplatzhalter 3"/>
          <p:cNvSpPr>
            <a:spLocks noGrp="1"/>
          </p:cNvSpPr>
          <p:nvPr>
            <p:ph type="sldNum" sz="quarter" idx="10"/>
          </p:nvPr>
        </p:nvSpPr>
        <p:spPr/>
        <p:txBody>
          <a:bodyPr/>
          <a:lstStyle/>
          <a:p>
            <a:fld id="{F589A428-6552-45EF-8BAE-D2B1545B59A3}" type="slidenum">
              <a:rPr lang="de-DE" smtClean="0"/>
              <a:t>18</a:t>
            </a:fld>
            <a:endParaRPr lang="de-DE"/>
          </a:p>
        </p:txBody>
      </p:sp>
    </p:spTree>
    <p:extLst>
      <p:ext uri="{BB962C8B-B14F-4D97-AF65-F5344CB8AC3E}">
        <p14:creationId xmlns:p14="http://schemas.microsoft.com/office/powerpoint/2010/main" val="1804039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eaLnBrk="1" hangingPunct="1"/>
            <a:r>
              <a:rPr lang="de-DE" b="1" i="0" dirty="0" smtClean="0">
                <a:solidFill>
                  <a:schemeClr val="tx1"/>
                </a:solidFill>
              </a:rPr>
              <a:t>[Zunächst erscheint das Logo</a:t>
            </a:r>
            <a:r>
              <a:rPr lang="de-DE" b="1" i="0" baseline="0" dirty="0" smtClean="0">
                <a:solidFill>
                  <a:schemeClr val="tx1"/>
                </a:solidFill>
              </a:rPr>
              <a:t> der Stiftung, dann </a:t>
            </a:r>
            <a:r>
              <a:rPr lang="de-DE" b="1" i="0" dirty="0" smtClean="0">
                <a:solidFill>
                  <a:schemeClr val="tx1"/>
                </a:solidFill>
                <a:effectLst>
                  <a:outerShdw blurRad="38100" dist="38100" dir="2700000" algn="tl">
                    <a:srgbClr val="000000">
                      <a:alpha val="43137"/>
                    </a:srgbClr>
                  </a:outerShdw>
                </a:effectLst>
              </a:rPr>
              <a:t>klick</a:t>
            </a:r>
            <a:r>
              <a:rPr lang="de-DE" b="1" i="0" dirty="0" smtClean="0">
                <a:solidFill>
                  <a:schemeClr val="tx1"/>
                </a:solidFill>
              </a:rPr>
              <a:t>]</a:t>
            </a:r>
          </a:p>
          <a:p>
            <a:pPr algn="l" eaLnBrk="1" hangingPunct="1"/>
            <a:r>
              <a:rPr lang="de-DE" b="1" i="0" dirty="0" smtClean="0">
                <a:solidFill>
                  <a:schemeClr val="tx1"/>
                </a:solidFill>
              </a:rPr>
              <a:t>Zweck </a:t>
            </a:r>
            <a:r>
              <a:rPr lang="de-DE" b="1" i="0" dirty="0" smtClean="0">
                <a:solidFill>
                  <a:schemeClr val="tx1"/>
                </a:solidFill>
              </a:rPr>
              <a:t>der Stiftung </a:t>
            </a:r>
            <a:r>
              <a:rPr lang="de-DE" i="0" dirty="0" smtClean="0">
                <a:solidFill>
                  <a:schemeClr val="tx1"/>
                </a:solidFill>
              </a:rPr>
              <a:t>ist mit denen des Fördervereines nahezu identisch, allerdings langfristig ausgelegt  und erlaubt auch zukünftig die Beschäftigung von hauptamtlichen Mitarbeitern</a:t>
            </a:r>
            <a:r>
              <a:rPr lang="de-DE" i="0" baseline="0" dirty="0" smtClean="0">
                <a:solidFill>
                  <a:schemeClr val="tx1"/>
                </a:solidFill>
              </a:rPr>
              <a:t> in der Badischen Posaunenarbeit.</a:t>
            </a:r>
          </a:p>
          <a:p>
            <a:r>
              <a:rPr lang="de-DE" i="0" baseline="0" dirty="0" smtClean="0">
                <a:solidFill>
                  <a:schemeClr val="tx1"/>
                </a:solidFill>
              </a:rPr>
              <a:t>Vor </a:t>
            </a:r>
            <a:r>
              <a:rPr lang="de-DE" i="0" baseline="0" dirty="0" smtClean="0">
                <a:solidFill>
                  <a:schemeClr val="tx1"/>
                </a:solidFill>
              </a:rPr>
              <a:t>dem Hintergrund der absehbaren Entwicklung der finanziellen Möglichkeiten der Landeskirche soll die Posaunenarbeit in einer stärkeren finanziellen Unabhängigkeit unterstützt werden</a:t>
            </a:r>
            <a:endParaRPr lang="de-DE" i="0" dirty="0" smtClean="0">
              <a:solidFill>
                <a:schemeClr val="tx1"/>
              </a:solidFill>
            </a:endParaRPr>
          </a:p>
          <a:p>
            <a:r>
              <a:rPr lang="de-DE" b="1" i="0" dirty="0" err="1" smtClean="0">
                <a:solidFill>
                  <a:schemeClr val="tx1"/>
                </a:solidFill>
              </a:rPr>
              <a:t>Zustiftungen</a:t>
            </a:r>
            <a:r>
              <a:rPr lang="de-DE" i="0" dirty="0" smtClean="0">
                <a:solidFill>
                  <a:schemeClr val="tx1"/>
                </a:solidFill>
              </a:rPr>
              <a:t> </a:t>
            </a:r>
            <a:r>
              <a:rPr lang="de-DE" i="0" dirty="0" smtClean="0">
                <a:solidFill>
                  <a:schemeClr val="tx1"/>
                </a:solidFill>
              </a:rPr>
              <a:t>sind ab 500 Euro möglich und genießen volle steuerliche Anerkennung. Dies gilt auch für Spenden in jeder beliebigen Höhe, die im</a:t>
            </a:r>
            <a:r>
              <a:rPr lang="de-DE" i="0" baseline="0" dirty="0" smtClean="0">
                <a:solidFill>
                  <a:schemeClr val="tx1"/>
                </a:solidFill>
              </a:rPr>
              <a:t> Gegensatz zu den </a:t>
            </a:r>
            <a:r>
              <a:rPr lang="de-DE" i="0" baseline="0" dirty="0" err="1" smtClean="0">
                <a:solidFill>
                  <a:schemeClr val="tx1"/>
                </a:solidFill>
              </a:rPr>
              <a:t>Zustiftungen</a:t>
            </a:r>
            <a:r>
              <a:rPr lang="de-DE" i="0" dirty="0" smtClean="0">
                <a:solidFill>
                  <a:schemeClr val="tx1"/>
                </a:solidFill>
              </a:rPr>
              <a:t> aus steuerlichen Gründen allerdings zeitnah</a:t>
            </a:r>
            <a:r>
              <a:rPr lang="de-DE" i="0" baseline="0" dirty="0" smtClean="0">
                <a:solidFill>
                  <a:schemeClr val="tx1"/>
                </a:solidFill>
              </a:rPr>
              <a:t> verwendet werden müssen</a:t>
            </a:r>
            <a:r>
              <a:rPr lang="de-DE" i="0" dirty="0" smtClean="0">
                <a:solidFill>
                  <a:schemeClr val="tx1"/>
                </a:solidFill>
              </a:rPr>
              <a:t>. </a:t>
            </a:r>
          </a:p>
          <a:p>
            <a:r>
              <a:rPr lang="de-DE" i="0" dirty="0" smtClean="0">
                <a:solidFill>
                  <a:schemeClr val="tx1"/>
                </a:solidFill>
              </a:rPr>
              <a:t>Durch </a:t>
            </a:r>
            <a:r>
              <a:rPr lang="de-DE" i="0" dirty="0" smtClean="0">
                <a:solidFill>
                  <a:schemeClr val="tx1"/>
                </a:solidFill>
              </a:rPr>
              <a:t>die enge Zusammenarbeit mit der Posaunenarbeit bieten sich  </a:t>
            </a:r>
            <a:r>
              <a:rPr lang="de-DE" b="1" i="0" dirty="0" smtClean="0">
                <a:solidFill>
                  <a:schemeClr val="tx1"/>
                </a:solidFill>
              </a:rPr>
              <a:t>Stiftungskonzerte</a:t>
            </a:r>
            <a:r>
              <a:rPr lang="de-DE" i="0" dirty="0" smtClean="0">
                <a:solidFill>
                  <a:schemeClr val="tx1"/>
                </a:solidFill>
              </a:rPr>
              <a:t> – wie zum</a:t>
            </a:r>
            <a:r>
              <a:rPr lang="de-DE" i="0" baseline="0" dirty="0" smtClean="0">
                <a:solidFill>
                  <a:schemeClr val="tx1"/>
                </a:solidFill>
              </a:rPr>
              <a:t> Beispiel 2012 </a:t>
            </a:r>
            <a:r>
              <a:rPr lang="de-DE" i="0" dirty="0" smtClean="0">
                <a:solidFill>
                  <a:schemeClr val="tx1"/>
                </a:solidFill>
              </a:rPr>
              <a:t>im Freizeitbad „</a:t>
            </a:r>
            <a:r>
              <a:rPr lang="de-DE" i="0" dirty="0" err="1" smtClean="0">
                <a:solidFill>
                  <a:schemeClr val="tx1"/>
                </a:solidFill>
              </a:rPr>
              <a:t>bellamar</a:t>
            </a:r>
            <a:r>
              <a:rPr lang="de-DE" i="0" dirty="0" smtClean="0">
                <a:solidFill>
                  <a:schemeClr val="tx1"/>
                </a:solidFill>
              </a:rPr>
              <a:t>“ in Schwetzingen – im Rahmen von Firmenjubiläen und runden Geburtstagen als eine gute Möglichkeit der Förderung der Posaunenarbeit an. </a:t>
            </a:r>
          </a:p>
          <a:p>
            <a:pPr>
              <a:defRPr/>
            </a:pPr>
            <a:r>
              <a:rPr lang="de-DE" i="0" dirty="0" smtClean="0">
                <a:solidFill>
                  <a:schemeClr val="tx1"/>
                </a:solidFill>
              </a:rPr>
              <a:t>In 2012 hat die Stiftung in Zusammenarbeit mit dem Weingut </a:t>
            </a:r>
            <a:r>
              <a:rPr lang="de-DE" i="0" dirty="0" err="1" smtClean="0">
                <a:solidFill>
                  <a:schemeClr val="tx1"/>
                </a:solidFill>
              </a:rPr>
              <a:t>Rinklin</a:t>
            </a:r>
            <a:r>
              <a:rPr lang="de-DE" i="0" dirty="0" smtClean="0">
                <a:solidFill>
                  <a:schemeClr val="tx1"/>
                </a:solidFill>
              </a:rPr>
              <a:t> einen </a:t>
            </a:r>
            <a:r>
              <a:rPr lang="de-DE" b="1" i="0" dirty="0" smtClean="0">
                <a:solidFill>
                  <a:schemeClr val="tx1"/>
                </a:solidFill>
              </a:rPr>
              <a:t>Stiftungswein</a:t>
            </a:r>
            <a:r>
              <a:rPr lang="de-DE" i="0" dirty="0" smtClean="0">
                <a:solidFill>
                  <a:schemeClr val="tx1"/>
                </a:solidFill>
              </a:rPr>
              <a:t> abgefüllt. Mit dem Erwerb jeder Flasche Stiftungsweines wird das Kapital der Stiftung um 2 Euro anwachsen.</a:t>
            </a:r>
          </a:p>
        </p:txBody>
      </p:sp>
      <p:sp>
        <p:nvSpPr>
          <p:cNvPr id="4" name="Foliennummernplatzhalter 3"/>
          <p:cNvSpPr>
            <a:spLocks noGrp="1"/>
          </p:cNvSpPr>
          <p:nvPr>
            <p:ph type="sldNum" sz="quarter" idx="10"/>
          </p:nvPr>
        </p:nvSpPr>
        <p:spPr/>
        <p:txBody>
          <a:bodyPr/>
          <a:lstStyle/>
          <a:p>
            <a:fld id="{F589A428-6552-45EF-8BAE-D2B1545B59A3}" type="slidenum">
              <a:rPr lang="de-DE" smtClean="0"/>
              <a:t>19</a:t>
            </a:fld>
            <a:endParaRPr lang="de-DE"/>
          </a:p>
        </p:txBody>
      </p:sp>
    </p:spTree>
    <p:extLst>
      <p:ext uri="{BB962C8B-B14F-4D97-AF65-F5344CB8AC3E}">
        <p14:creationId xmlns:p14="http://schemas.microsoft.com/office/powerpoint/2010/main" val="109346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i="0" dirty="0" smtClean="0"/>
              <a:t>[Posaunenchor </a:t>
            </a:r>
            <a:r>
              <a:rPr lang="de-DE" i="0" dirty="0" err="1" smtClean="0"/>
              <a:t>Heidelsheim</a:t>
            </a:r>
            <a:r>
              <a:rPr lang="de-DE" i="0" dirty="0" smtClean="0"/>
              <a:t> spielt das Choralvorspiel „Nun danket alle Gott“ von Traugott </a:t>
            </a:r>
            <a:r>
              <a:rPr lang="de-DE" i="0" dirty="0" err="1" smtClean="0"/>
              <a:t>Fünfgeld</a:t>
            </a:r>
            <a:r>
              <a:rPr lang="de-DE" i="0" dirty="0" smtClean="0"/>
              <a:t>. Das Video startet automatisch, je nach Computerleistung</a:t>
            </a:r>
            <a:r>
              <a:rPr lang="de-DE" i="0" baseline="0" dirty="0" smtClean="0"/>
              <a:t> kann es etwas dauern, bis es losgeht.</a:t>
            </a:r>
            <a:r>
              <a:rPr lang="de-DE" i="0" dirty="0" smtClean="0"/>
              <a:t>]</a:t>
            </a:r>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2</a:t>
            </a:fld>
            <a:endParaRPr lang="de-DE"/>
          </a:p>
        </p:txBody>
      </p:sp>
    </p:spTree>
    <p:extLst>
      <p:ext uri="{BB962C8B-B14F-4D97-AF65-F5344CB8AC3E}">
        <p14:creationId xmlns:p14="http://schemas.microsoft.com/office/powerpoint/2010/main" val="135442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r>
              <a:rPr lang="de-DE" b="1" i="0" dirty="0" smtClean="0"/>
              <a:t>[Zunächst erklingt Musik</a:t>
            </a:r>
            <a:r>
              <a:rPr lang="de-DE" b="1" i="0" baseline="0" dirty="0" smtClean="0"/>
              <a:t> (45 Sekunden), diese erst fertig spielen lassen!</a:t>
            </a:r>
            <a:r>
              <a:rPr lang="de-DE" b="1" i="0" dirty="0" smtClean="0"/>
              <a:t>]</a:t>
            </a:r>
          </a:p>
          <a:p>
            <a:endParaRPr lang="de-DE" i="0" dirty="0" smtClean="0"/>
          </a:p>
          <a:p>
            <a:r>
              <a:rPr lang="de-DE" i="0" dirty="0" smtClean="0"/>
              <a:t>Sehr </a:t>
            </a:r>
            <a:r>
              <a:rPr lang="de-DE" i="0" dirty="0" smtClean="0"/>
              <a:t>geehrte(r) ….</a:t>
            </a:r>
          </a:p>
          <a:p>
            <a:r>
              <a:rPr lang="de-DE" i="0" dirty="0" smtClean="0"/>
              <a:t>Meine sehr geehrten Damen und Herren, </a:t>
            </a:r>
          </a:p>
          <a:p>
            <a:r>
              <a:rPr lang="de-DE" i="0" dirty="0" smtClean="0"/>
              <a:t>liebe Bläserinnen und Bläser,</a:t>
            </a:r>
          </a:p>
          <a:p>
            <a:r>
              <a:rPr lang="de-DE" i="0" dirty="0" smtClean="0"/>
              <a:t>Mit Hilfe von 20 Folien habe ich Ihnen die  Badische Posaunenarbeit, den Förderverein und die Stiftung Badische Posaunenarbeit vorgestellt. Über 5000 aktive Christen leisten allein in Baden mit großer Begeisterung einen wichtigen Beitrag, dass unser Gemeinwesen lebt und sich aus dem Bewährten mit Bedacht fortentwickelt.. Posaunenchöre vermitteln Werte, machen Freude, schaffen Freundschaften, sind eine herausragende Möglichkeit, die so hoch gehandelten sozialen</a:t>
            </a:r>
            <a:r>
              <a:rPr lang="de-DE" i="0" baseline="0" dirty="0" smtClean="0"/>
              <a:t> Kompetenzen</a:t>
            </a:r>
            <a:r>
              <a:rPr lang="de-DE" i="0" dirty="0" smtClean="0"/>
              <a:t>, die persönliche Reife der Bläserinnen und Bläser, zu entwickeln, bieten Orientierung, bieten ein zu Hause. Posaunenchöre sind Bindeglied der Kirchengemeinden in das politische Gemeinwesen und gut geeigneter Türöffner für die interkulturelle und interreligiöse Kontaktaufnahme und Zusammenarbeit. Posaunenchöre sind ein starkes Stück Kirche und ein starkes Stück Deutschland. Die Badische Posaunenarbeit verdient es, gefördert zu werden. Darum bitten wir Sie um Unterstützung der Badischen Posaunenarbeit durch direkte  finanzielle Unterstützung des Fördervereines oder der Stiftung Badische Posaunenarbeit, durch Veranstaltung oder Vermittlung von Aktivitäten und Konzerten, durch den Genuss unseres Stiftungsweines,  aber gern auch durch aktive Mitarbeit.  Als Projektmitarbeiter oder Arbeitskreisleiterin, als Vorstands- oder Kuratoriumsmitglied, als Multiplikator vor Ort. Und zuallererst durch eine Mitgliedschaft in unserem Förderverein. Das ist sogar naheliegend, denn die Beitrittserklärung habe ich Ihnen ausgeteilt. </a:t>
            </a:r>
          </a:p>
          <a:p>
            <a:r>
              <a:rPr lang="de-DE" i="0" dirty="0" smtClean="0"/>
              <a:t>Abschließend möchte ich nicht versäumen, Sie auf des Konzert des …… am … in … um … aufmerksam zu machen, zu dem Sie, Ihre Familien, Angehörige und Freunde herzlich eingeladen sind.</a:t>
            </a:r>
          </a:p>
          <a:p>
            <a:r>
              <a:rPr lang="de-DE" i="0" dirty="0" smtClean="0"/>
              <a:t>Vielen Dank für Ihre Aufmerksamkeit</a:t>
            </a:r>
            <a:r>
              <a:rPr lang="de-DE" i="0" dirty="0" smtClean="0"/>
              <a:t>.</a:t>
            </a:r>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20</a:t>
            </a:fld>
            <a:endParaRPr lang="de-DE"/>
          </a:p>
        </p:txBody>
      </p:sp>
    </p:spTree>
    <p:extLst>
      <p:ext uri="{BB962C8B-B14F-4D97-AF65-F5344CB8AC3E}">
        <p14:creationId xmlns:p14="http://schemas.microsoft.com/office/powerpoint/2010/main" val="272335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i="0" dirty="0" smtClean="0"/>
              <a:t>Mein </a:t>
            </a:r>
            <a:r>
              <a:rPr lang="de-DE" i="0" baseline="0" dirty="0" smtClean="0"/>
              <a:t>Vortrag ist in vier Abschnitte gegliedert.</a:t>
            </a:r>
          </a:p>
          <a:p>
            <a:pPr marL="171450" indent="-171450">
              <a:buFontTx/>
              <a:buChar char="•"/>
            </a:pPr>
            <a:r>
              <a:rPr lang="de-DE" i="0" baseline="0" dirty="0" smtClean="0"/>
              <a:t>Er beginnt mit der Geschichte der Posaunenchöre</a:t>
            </a:r>
          </a:p>
          <a:p>
            <a:pPr marL="171450" indent="-171450">
              <a:buFontTx/>
              <a:buChar char="•"/>
            </a:pPr>
            <a:r>
              <a:rPr lang="de-DE" i="0" baseline="0" dirty="0" smtClean="0"/>
              <a:t>Geht dann auf die Posaunenchöre als Kernstück der Badischen Posaunenarbeit ein</a:t>
            </a:r>
          </a:p>
          <a:p>
            <a:pPr marL="171450" indent="-171450">
              <a:buFontTx/>
              <a:buChar char="•"/>
            </a:pPr>
            <a:r>
              <a:rPr lang="de-DE" i="0" baseline="0" dirty="0" smtClean="0"/>
              <a:t>Zeigt </a:t>
            </a:r>
            <a:r>
              <a:rPr lang="de-DE" i="0" dirty="0" smtClean="0"/>
              <a:t>im Anschluss</a:t>
            </a:r>
            <a:r>
              <a:rPr lang="de-DE" i="0" baseline="0" dirty="0" smtClean="0"/>
              <a:t> die Zusammenarbeit der Chöre in der Badischen Posaunenarbeit auf</a:t>
            </a:r>
          </a:p>
          <a:p>
            <a:pPr marL="171450" indent="-171450">
              <a:buFontTx/>
              <a:buChar char="•"/>
            </a:pPr>
            <a:r>
              <a:rPr lang="de-DE" i="0" baseline="0" dirty="0" smtClean="0"/>
              <a:t>Und stellt abschließend Förderverein und Stiftung Badische Posaunenarbeit vor, die ich Ihnen jeweils als Ziel Ihrer großzügigen Spendenfreudigkeit </a:t>
            </a:r>
            <a:r>
              <a:rPr lang="de-DE" i="0" dirty="0" smtClean="0"/>
              <a:t>empfehlen möchte</a:t>
            </a:r>
          </a:p>
          <a:p>
            <a:pPr marL="171450" indent="-171450">
              <a:buFontTx/>
              <a:buChar char="•"/>
            </a:pPr>
            <a:r>
              <a:rPr lang="de-DE" i="0" dirty="0" smtClean="0"/>
              <a:t>Im</a:t>
            </a:r>
            <a:r>
              <a:rPr lang="de-DE" i="0" baseline="0" dirty="0" smtClean="0"/>
              <a:t> Anschluss an meinen Vortrag stehe ich Ihnen gern für Fragen zur Verfügung</a:t>
            </a:r>
            <a:endParaRPr lang="de-DE" i="0" dirty="0" smtClean="0"/>
          </a:p>
        </p:txBody>
      </p:sp>
      <p:sp>
        <p:nvSpPr>
          <p:cNvPr id="4" name="Foliennummernplatzhalter 3"/>
          <p:cNvSpPr>
            <a:spLocks noGrp="1"/>
          </p:cNvSpPr>
          <p:nvPr>
            <p:ph type="sldNum" sz="quarter" idx="10"/>
          </p:nvPr>
        </p:nvSpPr>
        <p:spPr/>
        <p:txBody>
          <a:bodyPr/>
          <a:lstStyle/>
          <a:p>
            <a:fld id="{F589A428-6552-45EF-8BAE-D2B1545B59A3}" type="slidenum">
              <a:rPr lang="de-DE" smtClean="0"/>
              <a:t>3</a:t>
            </a:fld>
            <a:endParaRPr lang="de-DE"/>
          </a:p>
        </p:txBody>
      </p:sp>
    </p:spTree>
    <p:extLst>
      <p:ext uri="{BB962C8B-B14F-4D97-AF65-F5344CB8AC3E}">
        <p14:creationId xmlns:p14="http://schemas.microsoft.com/office/powerpoint/2010/main" val="135442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marL="171450" indent="-171450">
              <a:buFontTx/>
              <a:buChar char="•"/>
            </a:pPr>
            <a:r>
              <a:rPr lang="de-DE" i="0" dirty="0" smtClean="0"/>
              <a:t>Posaunenchöre sind reine Blechbläserensembles, was bedeutet, dass im Gegensatz zu den vielen anderen Bläserensembles ausschließlich Blechblasinstrumente</a:t>
            </a:r>
            <a:r>
              <a:rPr lang="de-DE" i="0" baseline="0" dirty="0" smtClean="0"/>
              <a:t> zum Einsatz kommen.</a:t>
            </a:r>
            <a:endParaRPr lang="de-DE" i="0" dirty="0" smtClean="0"/>
          </a:p>
          <a:p>
            <a:pPr marL="171450" indent="-171450">
              <a:buFontTx/>
              <a:buChar char="•"/>
            </a:pPr>
            <a:r>
              <a:rPr lang="de-DE" i="0" dirty="0" smtClean="0"/>
              <a:t>Die</a:t>
            </a:r>
            <a:r>
              <a:rPr lang="de-DE" i="0" baseline="0" dirty="0" smtClean="0"/>
              <a:t> Tradition, </a:t>
            </a:r>
            <a:r>
              <a:rPr lang="de-DE" i="0" dirty="0" smtClean="0"/>
              <a:t>Blasinstrumente im</a:t>
            </a:r>
            <a:r>
              <a:rPr lang="de-DE" i="0" baseline="0" dirty="0" smtClean="0"/>
              <a:t> Zusammenhang mit</a:t>
            </a:r>
            <a:r>
              <a:rPr lang="de-DE" i="0" dirty="0" smtClean="0"/>
              <a:t> religiösen Handlungen einzusetzen, lässt sich über 3.000 Jahren zurück verfolgen,</a:t>
            </a:r>
            <a:r>
              <a:rPr lang="de-DE" i="0" baseline="0" dirty="0" smtClean="0"/>
              <a:t> was unter anderem durch die Fundstellen im Alten Testament belegt ist </a:t>
            </a:r>
            <a:r>
              <a:rPr lang="de-DE" i="0" dirty="0" smtClean="0"/>
              <a:t> (Interpretation siehe S. 370 ff. in „Praxis Posaunenchor“) [</a:t>
            </a:r>
            <a:r>
              <a:rPr lang="de-DE" b="1" i="0" dirty="0" smtClean="0">
                <a:effectLst>
                  <a:outerShdw blurRad="38100" dist="38100" dir="2700000" algn="tl">
                    <a:srgbClr val="000000">
                      <a:alpha val="43137"/>
                    </a:srgbClr>
                  </a:outerShdw>
                </a:effectLst>
              </a:rPr>
              <a:t>klick</a:t>
            </a:r>
            <a:r>
              <a:rPr lang="de-DE" i="0" dirty="0" smtClean="0"/>
              <a:t>] 3. Moses [</a:t>
            </a:r>
            <a:r>
              <a:rPr lang="de-DE" b="1" i="0" dirty="0" smtClean="0">
                <a:effectLst>
                  <a:outerShdw blurRad="38100" dist="38100" dir="2700000" algn="tl">
                    <a:srgbClr val="000000">
                      <a:alpha val="43137"/>
                    </a:srgbClr>
                  </a:outerShdw>
                </a:effectLst>
              </a:rPr>
              <a:t>klick</a:t>
            </a:r>
            <a:r>
              <a:rPr lang="de-DE" i="0" dirty="0" smtClean="0"/>
              <a:t>] Psalm 150  </a:t>
            </a:r>
            <a:r>
              <a:rPr lang="de-DE" b="1" i="0" dirty="0" smtClean="0"/>
              <a:t>[klick]</a:t>
            </a:r>
          </a:p>
          <a:p>
            <a:pPr marL="171450" indent="-171450">
              <a:buFontTx/>
              <a:buChar char="•"/>
            </a:pPr>
            <a:r>
              <a:rPr lang="de-DE" i="0" dirty="0" smtClean="0"/>
              <a:t>Einen</a:t>
            </a:r>
            <a:r>
              <a:rPr lang="de-DE" i="0" baseline="0" dirty="0" smtClean="0"/>
              <a:t> hohen Bekanntheitsgrad haben die Posaunen von Jericho, deren Klang eine zerstörerische Kraft angedichtet wird. In der Bibel ist nicht eindeutig geschrieben, ob die Instrumente sechs Tage lang geblasen wurden, oder nur schweigend mitgetragen wurden. Eindeutig ist, dass sie am siebten Tag zum Kriegsgeschrei aufriefen und dieses wohl auch unterstützten, woraufhin Gott dann die Mauern von Jericho einstürzen ließ.</a:t>
            </a:r>
            <a:endParaRPr lang="de-DE" i="0" dirty="0" smtClean="0"/>
          </a:p>
        </p:txBody>
      </p:sp>
      <p:sp>
        <p:nvSpPr>
          <p:cNvPr id="4" name="Foliennummernplatzhalter 3"/>
          <p:cNvSpPr>
            <a:spLocks noGrp="1"/>
          </p:cNvSpPr>
          <p:nvPr>
            <p:ph type="sldNum" sz="quarter" idx="10"/>
          </p:nvPr>
        </p:nvSpPr>
        <p:spPr/>
        <p:txBody>
          <a:bodyPr/>
          <a:lstStyle/>
          <a:p>
            <a:fld id="{F589A428-6552-45EF-8BAE-D2B1545B59A3}" type="slidenum">
              <a:rPr lang="de-DE" smtClean="0"/>
              <a:t>4</a:t>
            </a:fld>
            <a:endParaRPr lang="de-DE"/>
          </a:p>
        </p:txBody>
      </p:sp>
    </p:spTree>
    <p:extLst>
      <p:ext uri="{BB962C8B-B14F-4D97-AF65-F5344CB8AC3E}">
        <p14:creationId xmlns:p14="http://schemas.microsoft.com/office/powerpoint/2010/main" val="81101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0" dirty="0" smtClean="0"/>
              <a:t>Wenn</a:t>
            </a:r>
            <a:r>
              <a:rPr lang="de-DE" i="0" baseline="0" dirty="0" smtClean="0"/>
              <a:t> in der Lutherbibel das Wort „Posaune“ verwendet wird, so ist zumeist der „</a:t>
            </a:r>
            <a:r>
              <a:rPr lang="de-DE" i="0" baseline="0" dirty="0" err="1" smtClean="0"/>
              <a:t>Schofar</a:t>
            </a:r>
            <a:r>
              <a:rPr lang="de-DE" i="0" baseline="0" dirty="0" smtClean="0"/>
              <a:t>“ gemeint. Dies besteht nicht aus Metall, sondern ist ein unter Hitzeeinwirkung geformtes Widderhorn. </a:t>
            </a:r>
            <a:r>
              <a:rPr lang="de-DE" i="0" dirty="0" smtClean="0"/>
              <a:t>[</a:t>
            </a:r>
            <a:r>
              <a:rPr lang="de-DE" i="0" baseline="0" dirty="0" smtClean="0"/>
              <a:t>aus „Bläserklang im Gottes-Dienst S. 11]</a:t>
            </a:r>
          </a:p>
          <a:p>
            <a:pPr marL="0" marR="0" indent="0" algn="l" defTabSz="914400" rtl="0" eaLnBrk="1" fontAlgn="auto" latinLnBrk="0" hangingPunct="1">
              <a:lnSpc>
                <a:spcPct val="100000"/>
              </a:lnSpc>
              <a:spcBef>
                <a:spcPts val="0"/>
              </a:spcBef>
              <a:spcAft>
                <a:spcPts val="0"/>
              </a:spcAft>
              <a:buClrTx/>
              <a:buSzTx/>
              <a:buFontTx/>
              <a:buNone/>
              <a:tabLst/>
              <a:defRPr/>
            </a:pPr>
            <a:endParaRPr lang="de-DE"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i="0" baseline="0" dirty="0" smtClean="0"/>
              <a:t>Sein heller und durchdringender Klang ermöglichte es, sich über weite Strecken zu verständigen, im militärischen Einsatz das Heer zu ordnen und im religiösen Kontext, das biblische Geschehen erlebbar zu machen. [Hörprobe durch [</a:t>
            </a:r>
            <a:r>
              <a:rPr lang="de-DE" b="1" i="0" baseline="0" dirty="0" smtClean="0">
                <a:effectLst>
                  <a:outerShdw blurRad="38100" dist="38100" dir="2700000" algn="tl">
                    <a:srgbClr val="000000">
                      <a:alpha val="43137"/>
                    </a:srgbClr>
                  </a:outerShdw>
                </a:effectLst>
              </a:rPr>
              <a:t>klick</a:t>
            </a:r>
            <a:r>
              <a:rPr lang="de-DE" i="0" baseline="0" dirty="0" smtClean="0"/>
              <a:t>] auf Symbol]</a:t>
            </a:r>
          </a:p>
          <a:p>
            <a:pPr marL="0" marR="0" indent="0" algn="l" defTabSz="914400" rtl="0" eaLnBrk="1" fontAlgn="auto" latinLnBrk="0" hangingPunct="1">
              <a:lnSpc>
                <a:spcPct val="100000"/>
              </a:lnSpc>
              <a:spcBef>
                <a:spcPts val="0"/>
              </a:spcBef>
              <a:spcAft>
                <a:spcPts val="0"/>
              </a:spcAft>
              <a:buClrTx/>
              <a:buSzTx/>
              <a:buFontTx/>
              <a:buNone/>
              <a:tabLst/>
              <a:defRPr/>
            </a:pPr>
            <a:endParaRPr lang="de-DE"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i="0" baseline="0" dirty="0" smtClean="0"/>
              <a:t>Der </a:t>
            </a:r>
            <a:r>
              <a:rPr lang="de-DE" i="0" baseline="0" dirty="0" err="1" smtClean="0"/>
              <a:t>Schofar</a:t>
            </a:r>
            <a:r>
              <a:rPr lang="de-DE" i="0" baseline="0" dirty="0" smtClean="0"/>
              <a:t> ist bis heute in jüdischen Gottesdiensten im Gebrauch. </a:t>
            </a:r>
          </a:p>
          <a:p>
            <a:pPr marL="0" marR="0" indent="0" algn="l" defTabSz="914400" rtl="0" eaLnBrk="1" fontAlgn="auto" latinLnBrk="0" hangingPunct="1">
              <a:lnSpc>
                <a:spcPct val="100000"/>
              </a:lnSpc>
              <a:spcBef>
                <a:spcPts val="0"/>
              </a:spcBef>
              <a:spcAft>
                <a:spcPts val="0"/>
              </a:spcAft>
              <a:buClrTx/>
              <a:buSzTx/>
              <a:buFontTx/>
              <a:buNone/>
              <a:tabLst/>
              <a:defRPr/>
            </a:pPr>
            <a:endParaRPr lang="de-DE" i="0" dirty="0" smtClean="0"/>
          </a:p>
          <a:p>
            <a:endParaRPr lang="de-DE" i="0" dirty="0" smtClean="0"/>
          </a:p>
          <a:p>
            <a:endParaRPr lang="de-DE" i="0" dirty="0"/>
          </a:p>
        </p:txBody>
      </p:sp>
      <p:sp>
        <p:nvSpPr>
          <p:cNvPr id="4" name="Foliennummernplatzhalter 3"/>
          <p:cNvSpPr>
            <a:spLocks noGrp="1"/>
          </p:cNvSpPr>
          <p:nvPr>
            <p:ph type="sldNum" sz="quarter" idx="10"/>
          </p:nvPr>
        </p:nvSpPr>
        <p:spPr/>
        <p:txBody>
          <a:bodyPr/>
          <a:lstStyle/>
          <a:p>
            <a:fld id="{F589A428-6552-45EF-8BAE-D2B1545B59A3}" type="slidenum">
              <a:rPr lang="de-DE" smtClean="0"/>
              <a:t>5</a:t>
            </a:fld>
            <a:endParaRPr lang="de-DE"/>
          </a:p>
        </p:txBody>
      </p:sp>
    </p:spTree>
    <p:extLst>
      <p:ext uri="{BB962C8B-B14F-4D97-AF65-F5344CB8AC3E}">
        <p14:creationId xmlns:p14="http://schemas.microsoft.com/office/powerpoint/2010/main" val="367364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i="0" dirty="0" smtClean="0"/>
              <a:t>Aber es finden sich in der Bibel auch</a:t>
            </a:r>
            <a:r>
              <a:rPr lang="de-DE" i="0" baseline="0" dirty="0" smtClean="0"/>
              <a:t> bereits Hinweise auf den </a:t>
            </a:r>
            <a:r>
              <a:rPr lang="de-DE" i="0" dirty="0" smtClean="0"/>
              <a:t>Einsatz</a:t>
            </a:r>
            <a:r>
              <a:rPr lang="de-DE" i="0" baseline="0" dirty="0" smtClean="0"/>
              <a:t> von</a:t>
            </a:r>
            <a:r>
              <a:rPr lang="de-DE" i="0" dirty="0" smtClean="0"/>
              <a:t> </a:t>
            </a:r>
            <a:r>
              <a:rPr lang="de-DE" i="0" u="sng" dirty="0" smtClean="0"/>
              <a:t>echten</a:t>
            </a:r>
            <a:r>
              <a:rPr lang="de-DE" i="0" dirty="0" smtClean="0"/>
              <a:t> Blechblasinstrumenten, wie</a:t>
            </a:r>
            <a:r>
              <a:rPr lang="de-DE" i="0" baseline="0" dirty="0" smtClean="0"/>
              <a:t> in 4. Moses 10, 2-3</a:t>
            </a:r>
            <a:endParaRPr lang="de-DE" i="0" dirty="0" smtClean="0"/>
          </a:p>
        </p:txBody>
      </p:sp>
      <p:sp>
        <p:nvSpPr>
          <p:cNvPr id="4" name="Foliennummernplatzhalter 3"/>
          <p:cNvSpPr>
            <a:spLocks noGrp="1"/>
          </p:cNvSpPr>
          <p:nvPr>
            <p:ph type="sldNum" sz="quarter" idx="10"/>
          </p:nvPr>
        </p:nvSpPr>
        <p:spPr/>
        <p:txBody>
          <a:bodyPr/>
          <a:lstStyle/>
          <a:p>
            <a:fld id="{F589A428-6552-45EF-8BAE-D2B1545B59A3}" type="slidenum">
              <a:rPr lang="de-DE" smtClean="0"/>
              <a:t>6</a:t>
            </a:fld>
            <a:endParaRPr lang="de-DE"/>
          </a:p>
        </p:txBody>
      </p:sp>
    </p:spTree>
    <p:extLst>
      <p:ext uri="{BB962C8B-B14F-4D97-AF65-F5344CB8AC3E}">
        <p14:creationId xmlns:p14="http://schemas.microsoft.com/office/powerpoint/2010/main" val="811013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0" dirty="0" smtClean="0"/>
              <a:t>Hier</a:t>
            </a:r>
            <a:r>
              <a:rPr lang="de-DE" i="0" baseline="0" dirty="0" smtClean="0"/>
              <a:t> ist dann zumeist von der </a:t>
            </a:r>
            <a:r>
              <a:rPr lang="de-DE" i="0" baseline="0" dirty="0" err="1" smtClean="0"/>
              <a:t>Chasosera</a:t>
            </a:r>
            <a:r>
              <a:rPr lang="de-DE" i="0" baseline="0" dirty="0" smtClean="0"/>
              <a:t> („Zusammenruferin“) die Rede. Diese Instrument stammt wohl ursprünglich aus dem Zweistromland gelangte von dort nach Ägypten und wurden später von den Israeliten übernommen. [Hörprobe durch [</a:t>
            </a:r>
            <a:r>
              <a:rPr lang="de-DE" b="1" i="0" baseline="0" dirty="0" smtClean="0">
                <a:effectLst>
                  <a:outerShdw blurRad="38100" dist="38100" dir="2700000" algn="tl">
                    <a:srgbClr val="000000">
                      <a:alpha val="43137"/>
                    </a:srgbClr>
                  </a:outerShdw>
                </a:effectLst>
              </a:rPr>
              <a:t>klick</a:t>
            </a:r>
            <a:r>
              <a:rPr lang="de-DE" i="0" baseline="0" dirty="0" smtClean="0"/>
              <a:t>] auf Symbol]</a:t>
            </a:r>
          </a:p>
        </p:txBody>
      </p:sp>
      <p:sp>
        <p:nvSpPr>
          <p:cNvPr id="4" name="Foliennummernplatzhalter 3"/>
          <p:cNvSpPr>
            <a:spLocks noGrp="1"/>
          </p:cNvSpPr>
          <p:nvPr>
            <p:ph type="sldNum" sz="quarter" idx="10"/>
          </p:nvPr>
        </p:nvSpPr>
        <p:spPr/>
        <p:txBody>
          <a:bodyPr/>
          <a:lstStyle/>
          <a:p>
            <a:fld id="{F589A428-6552-45EF-8BAE-D2B1545B59A3}" type="slidenum">
              <a:rPr lang="de-DE" smtClean="0"/>
              <a:t>7</a:t>
            </a:fld>
            <a:endParaRPr lang="de-DE"/>
          </a:p>
        </p:txBody>
      </p:sp>
    </p:spTree>
    <p:extLst>
      <p:ext uri="{BB962C8B-B14F-4D97-AF65-F5344CB8AC3E}">
        <p14:creationId xmlns:p14="http://schemas.microsoft.com/office/powerpoint/2010/main" val="3673644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350" y="179388"/>
            <a:ext cx="2359025" cy="1768475"/>
          </a:xfrm>
        </p:spPr>
      </p:sp>
      <p:sp>
        <p:nvSpPr>
          <p:cNvPr id="3" name="Notizenplatzhalter 2"/>
          <p:cNvSpPr>
            <a:spLocks noGrp="1"/>
          </p:cNvSpPr>
          <p:nvPr>
            <p:ph type="body" idx="1"/>
          </p:nvPr>
        </p:nvSpPr>
        <p:spPr/>
        <p:txBody>
          <a:bodyPr/>
          <a:lstStyle/>
          <a:p>
            <a:pPr marL="171450" indent="-171450"/>
            <a:r>
              <a:rPr lang="de-DE" sz="650" b="1" i="0" dirty="0" smtClean="0"/>
              <a:t>Warum verwenden Posaunenchöre nur Blechblasinstrument?</a:t>
            </a:r>
          </a:p>
          <a:p>
            <a:pPr marL="171450" indent="-171450"/>
            <a:endParaRPr lang="de-DE" sz="650" i="0" dirty="0" smtClean="0"/>
          </a:p>
          <a:p>
            <a:pPr marL="171450" indent="-171450">
              <a:buFontTx/>
              <a:buChar char="•"/>
            </a:pPr>
            <a:r>
              <a:rPr lang="de-DE" sz="650" i="0" dirty="0" smtClean="0"/>
              <a:t>Die frühen Posaunenchöre hatten ihren Haupteinsatz in den Gottesdiensten der Erweckungsbewegung, die oftmals</a:t>
            </a:r>
            <a:r>
              <a:rPr lang="de-DE" sz="650" i="0" baseline="0" dirty="0" smtClean="0"/>
              <a:t> als </a:t>
            </a:r>
            <a:r>
              <a:rPr lang="de-DE" sz="650" i="0" dirty="0" smtClean="0"/>
              <a:t>Freiluftveranstaltungen und</a:t>
            </a:r>
            <a:r>
              <a:rPr lang="de-DE" sz="650" i="0" baseline="0" dirty="0" smtClean="0"/>
              <a:t> </a:t>
            </a:r>
            <a:r>
              <a:rPr lang="de-DE" sz="650" i="0" dirty="0" smtClean="0"/>
              <a:t>an unterschiedlichsten Orten gefeiert wurden.</a:t>
            </a:r>
          </a:p>
          <a:p>
            <a:pPr marL="171450" indent="-171450">
              <a:buFontTx/>
              <a:buChar char="•"/>
            </a:pPr>
            <a:r>
              <a:rPr lang="de-DE" sz="650" i="0" dirty="0" smtClean="0"/>
              <a:t>Hierzu eigneten sich die Blechblasinstrumente in besonderem Maße. Sie überzeugten durch [</a:t>
            </a:r>
            <a:r>
              <a:rPr lang="de-DE" sz="650" b="1" i="0" dirty="0" smtClean="0">
                <a:effectLst>
                  <a:outerShdw blurRad="38100" dist="38100" dir="2700000" algn="tl">
                    <a:srgbClr val="000000">
                      <a:alpha val="43137"/>
                    </a:srgbClr>
                  </a:outerShdw>
                </a:effectLst>
              </a:rPr>
              <a:t>klick</a:t>
            </a:r>
            <a:r>
              <a:rPr lang="de-DE" sz="650" i="0" dirty="0" smtClean="0"/>
              <a:t>]</a:t>
            </a:r>
            <a:br>
              <a:rPr lang="de-DE" sz="650" i="0" dirty="0" smtClean="0"/>
            </a:br>
            <a:endParaRPr lang="de-DE" sz="650" i="0" dirty="0" smtClean="0"/>
          </a:p>
          <a:p>
            <a:pPr marL="628650" lvl="1" indent="-171450">
              <a:buFontTx/>
              <a:buChar char="•"/>
            </a:pPr>
            <a:r>
              <a:rPr lang="de-DE" sz="650" i="0" dirty="0" smtClean="0"/>
              <a:t>Einen gut hörbaren Wohlklang [</a:t>
            </a:r>
            <a:r>
              <a:rPr lang="de-DE" sz="650" b="1" i="0" dirty="0" smtClean="0">
                <a:effectLst>
                  <a:outerShdw blurRad="38100" dist="38100" dir="2700000" algn="tl">
                    <a:srgbClr val="000000">
                      <a:alpha val="43137"/>
                    </a:srgbClr>
                  </a:outerShdw>
                </a:effectLst>
              </a:rPr>
              <a:t>klick</a:t>
            </a:r>
            <a:r>
              <a:rPr lang="de-DE" sz="650" i="0" dirty="0" smtClean="0"/>
              <a:t>]</a:t>
            </a:r>
          </a:p>
          <a:p>
            <a:pPr marL="628650" lvl="1" indent="-171450">
              <a:buFontTx/>
              <a:buChar char="•"/>
            </a:pPr>
            <a:r>
              <a:rPr lang="de-DE" sz="650" i="0" dirty="0" smtClean="0"/>
              <a:t>Sie sind relativ leicht und transportabel [</a:t>
            </a:r>
            <a:r>
              <a:rPr lang="de-DE" sz="650" b="1" i="0" dirty="0" smtClean="0">
                <a:effectLst>
                  <a:outerShdw blurRad="38100" dist="38100" dir="2700000" algn="tl">
                    <a:srgbClr val="000000">
                      <a:alpha val="43137"/>
                    </a:srgbClr>
                  </a:outerShdw>
                </a:effectLst>
              </a:rPr>
              <a:t>klick</a:t>
            </a:r>
            <a:r>
              <a:rPr lang="de-DE" sz="650" i="0" dirty="0" smtClean="0"/>
              <a:t>]</a:t>
            </a:r>
          </a:p>
          <a:p>
            <a:pPr marL="628650" lvl="1" indent="-171450">
              <a:buFontTx/>
              <a:buChar char="•"/>
            </a:pPr>
            <a:r>
              <a:rPr lang="de-DE" sz="650" i="0" dirty="0" smtClean="0"/>
              <a:t>Dabei robust und wetterbeständig [</a:t>
            </a:r>
            <a:r>
              <a:rPr lang="de-DE" sz="650" b="1" i="0" dirty="0" smtClean="0">
                <a:effectLst>
                  <a:outerShdw blurRad="38100" dist="38100" dir="2700000" algn="tl">
                    <a:srgbClr val="000000">
                      <a:alpha val="43137"/>
                    </a:srgbClr>
                  </a:outerShdw>
                </a:effectLst>
              </a:rPr>
              <a:t>klick</a:t>
            </a:r>
            <a:r>
              <a:rPr lang="de-DE" sz="650" i="0" dirty="0" smtClean="0"/>
              <a:t>]</a:t>
            </a:r>
          </a:p>
          <a:p>
            <a:pPr marL="628650" lvl="1" indent="-171450">
              <a:buFontTx/>
              <a:buChar char="•"/>
            </a:pPr>
            <a:r>
              <a:rPr lang="de-DE" sz="650" i="0" dirty="0" smtClean="0"/>
              <a:t>Günstig im Preis und [</a:t>
            </a:r>
            <a:r>
              <a:rPr lang="de-DE" sz="650" b="1" i="0" dirty="0" smtClean="0">
                <a:effectLst>
                  <a:outerShdw blurRad="38100" dist="38100" dir="2700000" algn="tl">
                    <a:srgbClr val="000000">
                      <a:alpha val="43137"/>
                    </a:srgbClr>
                  </a:outerShdw>
                </a:effectLst>
              </a:rPr>
              <a:t>klick</a:t>
            </a:r>
            <a:r>
              <a:rPr lang="de-DE" sz="650" i="0" dirty="0" smtClean="0"/>
              <a:t>]</a:t>
            </a:r>
          </a:p>
          <a:p>
            <a:pPr marL="628650" lvl="1" indent="-171450">
              <a:buFontTx/>
              <a:buChar char="•"/>
            </a:pPr>
            <a:r>
              <a:rPr lang="de-DE" sz="650" i="0" dirty="0" smtClean="0"/>
              <a:t>In nahezu jedem Alter binnen ca. 2 Jahren zu erlernen</a:t>
            </a:r>
          </a:p>
          <a:p>
            <a:endParaRPr lang="de-DE" sz="650" i="0" dirty="0" smtClean="0"/>
          </a:p>
          <a:p>
            <a:r>
              <a:rPr lang="de-DE" sz="650" i="0" kern="1200" dirty="0" smtClean="0">
                <a:solidFill>
                  <a:schemeClr val="tx1"/>
                </a:solidFill>
              </a:rPr>
              <a:t>Blechblasinstrumente</a:t>
            </a:r>
            <a:r>
              <a:rPr lang="de-DE" sz="650" i="0" kern="1200" baseline="0" dirty="0" smtClean="0">
                <a:solidFill>
                  <a:schemeClr val="tx1"/>
                </a:solidFill>
              </a:rPr>
              <a:t> gibt es in unterschiedlichsten Ausprägungen. Gemeinsam ist ihnen, das sie zu den </a:t>
            </a:r>
            <a:r>
              <a:rPr lang="de-DE" sz="650" i="0" kern="1200" baseline="0" dirty="0" err="1" smtClean="0">
                <a:solidFill>
                  <a:schemeClr val="tx1"/>
                </a:solidFill>
              </a:rPr>
              <a:t>Aerophonen</a:t>
            </a:r>
            <a:r>
              <a:rPr lang="de-DE" sz="650" i="0" kern="1200" baseline="0" dirty="0" smtClean="0">
                <a:solidFill>
                  <a:schemeClr val="tx1"/>
                </a:solidFill>
              </a:rPr>
              <a:t>, also den </a:t>
            </a:r>
            <a:r>
              <a:rPr lang="de-DE" sz="650" i="0" kern="1200" baseline="0" dirty="0" err="1" smtClean="0">
                <a:solidFill>
                  <a:schemeClr val="tx1"/>
                </a:solidFill>
              </a:rPr>
              <a:t>Luftklingern</a:t>
            </a:r>
            <a:r>
              <a:rPr lang="de-DE" sz="650" i="0" kern="1200" baseline="0" dirty="0" smtClean="0">
                <a:solidFill>
                  <a:schemeClr val="tx1"/>
                </a:solidFill>
              </a:rPr>
              <a:t>, gehören. Die im Rohr des Instrumentes befindliche Luft wird  durch die schwingenden Lippen zur Schwingung angeregt, die somit den Klang des Instrumentes erzeugt. [Vormachen?] Unsere Instrumente bestehen heute in der Regel aus Messing.</a:t>
            </a:r>
          </a:p>
          <a:p>
            <a:r>
              <a:rPr lang="de-DE" sz="650" b="0" i="0" kern="1200" baseline="0" dirty="0" smtClean="0">
                <a:solidFill>
                  <a:schemeClr val="tx1"/>
                </a:solidFill>
              </a:rPr>
              <a:t>Entscheidend für die Tonhöhe ist die Rohrlänge, die zugleich die Länge der </a:t>
            </a:r>
            <a:r>
              <a:rPr lang="de-DE" sz="650" i="0" kern="1200" baseline="0" dirty="0" smtClean="0">
                <a:solidFill>
                  <a:schemeClr val="tx1"/>
                </a:solidFill>
              </a:rPr>
              <a:t>schwingenden Luftsäule definiert, im Zusammenspiel mit der Lippenfrequenz. Erstere wird durch die Gesamtrohrlänge des Instruments vorgegeben und kann mittels der Ventil- und Zugtechniken variiert werden. So hat die </a:t>
            </a:r>
            <a:r>
              <a:rPr lang="de-DE" sz="650" i="0" kern="1200" baseline="0" dirty="0" err="1" smtClean="0">
                <a:solidFill>
                  <a:schemeClr val="tx1"/>
                </a:solidFill>
              </a:rPr>
              <a:t>Piccolotrompete</a:t>
            </a:r>
            <a:r>
              <a:rPr lang="de-DE" sz="650" i="0" kern="1200" baseline="0" dirty="0" smtClean="0">
                <a:solidFill>
                  <a:schemeClr val="tx1"/>
                </a:solidFill>
              </a:rPr>
              <a:t> in B eine Rohrlänge von nur 65 cm und die große B-Tuba eine Rohrlänge von immerhin 5,44 m.</a:t>
            </a:r>
          </a:p>
          <a:p>
            <a:endParaRPr lang="de-DE" sz="650" i="0" kern="120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650" b="1" i="0" u="sng" kern="1200" baseline="0" dirty="0" smtClean="0">
                <a:solidFill>
                  <a:srgbClr val="FF0000"/>
                </a:solidFill>
              </a:rPr>
              <a:t>Folgender Exkurs kann ausfallen:</a:t>
            </a:r>
            <a:endParaRPr lang="de-DE" sz="650" i="0" kern="1200" baseline="0" dirty="0" smtClean="0">
              <a:solidFill>
                <a:schemeClr val="tx1"/>
              </a:solidFill>
            </a:endParaRPr>
          </a:p>
          <a:p>
            <a:r>
              <a:rPr lang="de-DE" sz="650" b="1" i="0" dirty="0" smtClean="0">
                <a:latin typeface="Calibri" pitchFamily="34" charset="0"/>
              </a:rPr>
              <a:t>Rohrlängen gebräuchlicher Blechblasinstrumente</a:t>
            </a:r>
          </a:p>
          <a:p>
            <a:pPr>
              <a:tabLst>
                <a:tab pos="2693988" algn="r"/>
              </a:tabLst>
            </a:pPr>
            <a:r>
              <a:rPr lang="de-DE" sz="650" i="0" dirty="0" err="1" smtClean="0"/>
              <a:t>Piccolotrompete</a:t>
            </a:r>
            <a:r>
              <a:rPr lang="de-DE" sz="650" i="0" dirty="0" smtClean="0"/>
              <a:t> in B	65 cm</a:t>
            </a:r>
          </a:p>
          <a:p>
            <a:pPr>
              <a:tabLst>
                <a:tab pos="2693988" algn="r"/>
              </a:tabLst>
            </a:pPr>
            <a:r>
              <a:rPr lang="de-DE" sz="650" i="0" dirty="0" smtClean="0"/>
              <a:t>Kornett in Es	98 cm</a:t>
            </a:r>
          </a:p>
          <a:p>
            <a:pPr>
              <a:tabLst>
                <a:tab pos="2693988" algn="r"/>
              </a:tabLst>
            </a:pPr>
            <a:r>
              <a:rPr lang="de-DE" sz="650" i="0" dirty="0" smtClean="0"/>
              <a:t>Trompete in B	131 cm</a:t>
            </a:r>
          </a:p>
          <a:p>
            <a:pPr>
              <a:tabLst>
                <a:tab pos="2693988" algn="r"/>
              </a:tabLst>
            </a:pPr>
            <a:r>
              <a:rPr lang="de-DE" sz="650" i="0" dirty="0" smtClean="0"/>
              <a:t>Bass-Trompete in B	270 cm</a:t>
            </a:r>
          </a:p>
          <a:p>
            <a:pPr>
              <a:tabLst>
                <a:tab pos="2693988" algn="r"/>
              </a:tabLst>
            </a:pPr>
            <a:r>
              <a:rPr lang="de-DE" sz="650" i="0" dirty="0" smtClean="0"/>
              <a:t>Tenorhorn in B	269 cm</a:t>
            </a:r>
          </a:p>
          <a:p>
            <a:pPr>
              <a:tabLst>
                <a:tab pos="2693988" algn="r"/>
              </a:tabLst>
            </a:pPr>
            <a:r>
              <a:rPr lang="de-DE" sz="650" i="0" dirty="0" smtClean="0"/>
              <a:t>Zugposaune in B	271 cm</a:t>
            </a:r>
          </a:p>
          <a:p>
            <a:pPr>
              <a:tabLst>
                <a:tab pos="2693988" algn="r"/>
              </a:tabLst>
            </a:pPr>
            <a:r>
              <a:rPr lang="de-DE" sz="650" i="0" dirty="0" smtClean="0"/>
              <a:t>Alphorn in F	360 cm</a:t>
            </a:r>
          </a:p>
          <a:p>
            <a:pPr>
              <a:tabLst>
                <a:tab pos="2693988" algn="r"/>
              </a:tabLst>
            </a:pPr>
            <a:r>
              <a:rPr lang="de-DE" sz="650" i="0" dirty="0" smtClean="0"/>
              <a:t>Tuba in F	363 cm</a:t>
            </a:r>
          </a:p>
          <a:p>
            <a:pPr>
              <a:tabLst>
                <a:tab pos="2693988" algn="r"/>
              </a:tabLst>
            </a:pPr>
            <a:r>
              <a:rPr lang="de-DE" sz="650" i="0" dirty="0" smtClean="0"/>
              <a:t>Waldhorn in F	378 cm</a:t>
            </a:r>
          </a:p>
          <a:p>
            <a:pPr>
              <a:tabLst>
                <a:tab pos="2693988" algn="r"/>
              </a:tabLst>
            </a:pPr>
            <a:r>
              <a:rPr lang="de-DE" sz="650" i="0" dirty="0" smtClean="0"/>
              <a:t>Tuba in B	544 cm</a:t>
            </a:r>
            <a:endParaRPr lang="de-DE" sz="650" i="0" dirty="0" smtClean="0">
              <a:latin typeface="Calibri" pitchFamily="34" charset="0"/>
            </a:endParaRPr>
          </a:p>
          <a:p>
            <a:endParaRPr lang="de-DE" sz="650" i="0" dirty="0" smtClean="0"/>
          </a:p>
          <a:p>
            <a:pPr>
              <a:buFontTx/>
              <a:buNone/>
            </a:pPr>
            <a:r>
              <a:rPr lang="de-DE" sz="650" i="0" dirty="0" smtClean="0"/>
              <a:t>Neben dem Material und der Rohrlänge sind es die Rohr- und Trichterform, die verwendete Zug- und Ventiltechnik, die verschiedenartigen Mundstücke mit unterschiedlichen Trichtervolumen und Bohrungen, die jeweils für sich Auswirkungen auf Anspielbarkeit, Tonhöhe und Klangbild der Instrumente haben. </a:t>
            </a:r>
          </a:p>
          <a:p>
            <a:pPr marL="171450" indent="-171450">
              <a:buFontTx/>
              <a:buChar char="•"/>
            </a:pPr>
            <a:endParaRPr lang="de-DE" sz="650" i="0" dirty="0" smtClean="0"/>
          </a:p>
          <a:p>
            <a:pPr marL="0" indent="0">
              <a:buFontTx/>
              <a:buNone/>
            </a:pPr>
            <a:r>
              <a:rPr lang="de-DE" sz="650" i="0" dirty="0" smtClean="0"/>
              <a:t>Heute kommen in den Posaunenchören alle Arten von Blechblasinstrumenten zum Einsatz, also Trompete und Posaune, Horn und Tuba einschließlich ihrer unterschiedlichsten Bauvarianten. </a:t>
            </a:r>
          </a:p>
          <a:p>
            <a:pPr marL="0" indent="0">
              <a:buFontTx/>
              <a:buNone/>
            </a:pPr>
            <a:endParaRPr lang="de-DE" sz="650" i="0" dirty="0" smtClean="0"/>
          </a:p>
          <a:p>
            <a:pPr marL="0" indent="0">
              <a:buFontTx/>
              <a:buNone/>
            </a:pPr>
            <a:r>
              <a:rPr lang="de-DE" sz="650" i="0" dirty="0" smtClean="0"/>
              <a:t>Die </a:t>
            </a:r>
            <a:r>
              <a:rPr lang="de-DE" sz="650" b="1" i="0" dirty="0" smtClean="0"/>
              <a:t>Trompeten und Posaunen</a:t>
            </a:r>
            <a:r>
              <a:rPr lang="de-DE" sz="650" i="0" dirty="0" smtClean="0"/>
              <a:t/>
            </a:r>
            <a:br>
              <a:rPr lang="de-DE" sz="650" i="0" dirty="0" smtClean="0"/>
            </a:br>
            <a:r>
              <a:rPr lang="de-DE" sz="650" i="0" dirty="0" smtClean="0"/>
              <a:t>Zu dieser Instrumentenfamilie zählen alle Instrumente, die einen </a:t>
            </a:r>
            <a:r>
              <a:rPr lang="de-DE" sz="650" b="1" i="0" dirty="0" smtClean="0"/>
              <a:t>überwiegend zylindrischen Rohrverlauf </a:t>
            </a:r>
            <a:r>
              <a:rPr lang="de-DE" sz="650" i="0" dirty="0" smtClean="0"/>
              <a:t>aufweisen. Das Rohr weitet sich erst relativ spät vor dem Schalltrichter. </a:t>
            </a:r>
          </a:p>
          <a:p>
            <a:r>
              <a:rPr lang="de-DE" sz="650" i="0" dirty="0" smtClean="0"/>
              <a:t>Die Trompete gibt es in zwei Bauarten. Die traditionelle „deutsche“ Trompete, die mit drei Drehzylinderventilen ausgestattet ist. Diese Ventilart wurde erstmals 1832 von Josef Riedl in Wien konstruiert. Diese Bauform ermöglicht ein Klangverhalten und eine Klangfarbe, die sich in den Orchestern des deutschsprachigen Raumes weitgehend durchgesetzt haben. </a:t>
            </a:r>
          </a:p>
          <a:p>
            <a:r>
              <a:rPr lang="de-DE" sz="650" i="0" dirty="0" smtClean="0"/>
              <a:t>Die Trompete mit Pumpventilen (benannt nach den 1835 in Berlin von Johann Gottfried Moritz entwickelten „Berliner Pumpen) hat einen verhältnismäßig helleren und </a:t>
            </a:r>
            <a:r>
              <a:rPr lang="de-DE" sz="650" i="0" dirty="0" err="1" smtClean="0"/>
              <a:t>sstrahlenderen</a:t>
            </a:r>
            <a:r>
              <a:rPr lang="de-DE" sz="650" i="0" dirty="0" smtClean="0"/>
              <a:t> Klang. Über Frankreich fand diese Bauart ihren Weg zunächst in den anglo-amerikanischen Raum. Aufgrund ihrer Verwendung in der U- und den verschiedenen Stilrichtungen der Jazz-Musik wird dieses Instrument auch heute noch gern als Jazztrompete bezeichnet. Erst später fand diese Bauweise aufgrund ihrer Handlichkeit und leichteren Ansprache auch in Deutschland Beachtung.</a:t>
            </a:r>
          </a:p>
          <a:p>
            <a:r>
              <a:rPr lang="de-DE" sz="650" i="0" dirty="0" smtClean="0"/>
              <a:t>Die gebräuchlichen Trompeten sind „B-Trompeten“. Für spezielle Einsätze werden aber auch gern die sog. Piccolo-Trompeten verwendet, die eine Oktave höher gestimmt sind und üblicherweise mit 4 Ventilen ausgestattet sind.</a:t>
            </a:r>
          </a:p>
          <a:p>
            <a:r>
              <a:rPr lang="de-DE" sz="650" i="0" dirty="0" smtClean="0"/>
              <a:t>Die normale Posaune ist ebenfalls in B gestimmt, der Grundton ist das Kontra-B. Bauunterschiede ergeben sich in dem Durchmesser der </a:t>
            </a:r>
            <a:r>
              <a:rPr lang="de-DE" sz="650" i="0" dirty="0" err="1" smtClean="0"/>
              <a:t>Zugrohre</a:t>
            </a:r>
            <a:r>
              <a:rPr lang="de-DE" sz="650" i="0" dirty="0" smtClean="0"/>
              <a:t>, die gleich oder unterschiedlich sein können, und unterschiedliche Stärken aufweisen können, sowie in der Trichterform. Weiteres wichtiges Zubehör der Posaunen ist das oftmals eingebaute Quartventil, das gleichermaßen der Vereinfachung der Zugtechnik und der Erweiterung des Tonumfanges dient.</a:t>
            </a:r>
          </a:p>
          <a:p>
            <a:r>
              <a:rPr lang="de-DE" sz="650" i="0" dirty="0" smtClean="0"/>
              <a:t> Sonderformen der Posaune sind die Altposaune, die in „Es“ oder „F“ gestimmt ist, und die Kontrabassposaune, die aufgrund des langen Zuges nur mit einem Schwengel gespielt werden kann. Die Ventilposaune, bei der die Zugmechanik durch eine Ventiltechnik ersetzt wird, hat sich auf Grund klanglicher Probleme nicht durchgesetzt.</a:t>
            </a:r>
          </a:p>
          <a:p>
            <a:endParaRPr lang="de-DE" sz="650" i="0" dirty="0" smtClean="0"/>
          </a:p>
          <a:p>
            <a:r>
              <a:rPr lang="de-DE" sz="650" i="0" dirty="0" smtClean="0"/>
              <a:t>Die </a:t>
            </a:r>
            <a:r>
              <a:rPr lang="de-DE" sz="650" b="1" i="0" dirty="0" smtClean="0"/>
              <a:t>Hornfamilie</a:t>
            </a:r>
            <a:r>
              <a:rPr lang="de-DE" sz="650" i="0" dirty="0" smtClean="0"/>
              <a:t/>
            </a:r>
            <a:br>
              <a:rPr lang="de-DE" sz="650" i="0" dirty="0" smtClean="0"/>
            </a:br>
            <a:r>
              <a:rPr lang="de-DE" sz="650" i="0" dirty="0" smtClean="0"/>
              <a:t>Diese Familie umfasst alle Blechblasinstrumente mit einem </a:t>
            </a:r>
            <a:r>
              <a:rPr lang="de-DE" sz="650" b="1" i="0" dirty="0" smtClean="0"/>
              <a:t>überwiegend konischen Rohrverlauf</a:t>
            </a:r>
            <a:r>
              <a:rPr lang="de-DE" sz="650" i="0" dirty="0" smtClean="0"/>
              <a:t>. Dazu gehören das Wald- und das Flügelhorn sowie als Tenorinstrumente das Tenorhorn und das fast baugleiche Euphonium. Ebenfalls zur Hornfamilie gehören das Bariton</a:t>
            </a:r>
            <a:r>
              <a:rPr lang="de-DE" sz="650" i="0" baseline="0" dirty="0" smtClean="0"/>
              <a:t> und </a:t>
            </a:r>
            <a:r>
              <a:rPr lang="de-DE" sz="650" i="0" dirty="0" smtClean="0"/>
              <a:t>als Kontrabassinstrumente die Tuba und ihre Schwestern, das Helikon und das Sousaphon. </a:t>
            </a:r>
          </a:p>
          <a:p>
            <a:r>
              <a:rPr lang="de-DE" sz="650" i="0" dirty="0" smtClean="0"/>
              <a:t>Die häufig bekannte „Wagnertuba“ ist indes nicht, wie der Name vermuten lassen würde, mit der Tuba verwandt, sondern zählt zur Familie der </a:t>
            </a:r>
            <a:r>
              <a:rPr lang="de-DE" sz="650" i="0" dirty="0" smtClean="0">
                <a:hlinkClick r:id="rId3" tooltip="Horn (Instrument)"/>
              </a:rPr>
              <a:t>Waldhörner</a:t>
            </a:r>
            <a:r>
              <a:rPr lang="de-DE" sz="650" i="0" dirty="0" smtClean="0"/>
              <a:t>. Es handelt sich dabei um ein eigenständiges Instrument mit drei oder vier Ventilen, das mit einem </a:t>
            </a:r>
            <a:r>
              <a:rPr lang="de-DE" sz="650" i="0" dirty="0" smtClean="0">
                <a:hlinkClick r:id="rId3" tooltip="Horn (Instrument)"/>
              </a:rPr>
              <a:t>Waldhorn</a:t>
            </a:r>
            <a:r>
              <a:rPr lang="de-DE" sz="650" i="0" dirty="0" smtClean="0"/>
              <a:t>-Mundstück geblasen wird. Die Bauform ist dem </a:t>
            </a:r>
            <a:r>
              <a:rPr lang="de-DE" sz="650" i="0" dirty="0" smtClean="0">
                <a:hlinkClick r:id="rId4" tooltip="Tenorhorn"/>
              </a:rPr>
              <a:t>Tenorhorn</a:t>
            </a:r>
            <a:r>
              <a:rPr lang="de-DE" sz="650" i="0" dirty="0" smtClean="0"/>
              <a:t> nachempfunden, die Stimmung wie bei Waldhörnern in B und F. Wagnertuben werden immer im Satz, d. h. je zwei Tenortuben in B (Tonumfang B1 – f2) und zwei Basstuben in F (Tonumfang F1 – a1) besetzt und von Hornisten geblasen. Daher sind sie auch wie das Waldhorn linksgriffig zu greifen. Sie kommen in Posaunenchören nicht zum Einsatz.</a:t>
            </a:r>
          </a:p>
          <a:p>
            <a:pPr marL="171450" indent="-171450"/>
            <a:endParaRPr lang="de-DE" sz="650" i="0" dirty="0" smtClean="0"/>
          </a:p>
          <a:p>
            <a:endParaRPr lang="de-DE" sz="600" i="0" dirty="0" smtClean="0"/>
          </a:p>
          <a:p>
            <a:endParaRPr lang="de-DE" sz="600" i="0" dirty="0" smtClean="0"/>
          </a:p>
          <a:p>
            <a:pPr marL="0" indent="0">
              <a:buFontTx/>
              <a:buNone/>
            </a:pPr>
            <a:endParaRPr lang="de-DE" sz="600" i="0" dirty="0" smtClean="0"/>
          </a:p>
        </p:txBody>
      </p:sp>
      <p:sp>
        <p:nvSpPr>
          <p:cNvPr id="4" name="Foliennummernplatzhalter 3"/>
          <p:cNvSpPr>
            <a:spLocks noGrp="1"/>
          </p:cNvSpPr>
          <p:nvPr>
            <p:ph type="sldNum" sz="quarter" idx="10"/>
          </p:nvPr>
        </p:nvSpPr>
        <p:spPr/>
        <p:txBody>
          <a:bodyPr/>
          <a:lstStyle/>
          <a:p>
            <a:fld id="{F589A428-6552-45EF-8BAE-D2B1545B59A3}" type="slidenum">
              <a:rPr lang="de-DE" smtClean="0"/>
              <a:t>8</a:t>
            </a:fld>
            <a:endParaRPr lang="de-DE"/>
          </a:p>
        </p:txBody>
      </p:sp>
    </p:spTree>
    <p:extLst>
      <p:ext uri="{BB962C8B-B14F-4D97-AF65-F5344CB8AC3E}">
        <p14:creationId xmlns:p14="http://schemas.microsoft.com/office/powerpoint/2010/main" val="811013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sz="900" i="0" dirty="0" smtClean="0"/>
              <a:t>Obwohl Blasinstrumenten bei religiösen Handlungen seit über 3.000 Jahren bei verschiedenen Religionen im Einsatz sind</a:t>
            </a:r>
            <a:r>
              <a:rPr lang="de-DE" sz="900" i="0" baseline="0" dirty="0" smtClean="0"/>
              <a:t>, findet man Posaunenchöre nahezu ausschließlich in der Evangelischen Kirche.</a:t>
            </a:r>
            <a:endParaRPr lang="de-DE" sz="900" i="0" dirty="0" smtClean="0"/>
          </a:p>
          <a:p>
            <a:pPr marL="171450" indent="-171450">
              <a:buFontTx/>
              <a:buChar char="•"/>
            </a:pPr>
            <a:r>
              <a:rPr lang="de-DE" sz="900" i="0" dirty="0" smtClean="0">
                <a:solidFill>
                  <a:schemeClr val="tx1"/>
                </a:solidFill>
              </a:rPr>
              <a:t>Im Zuge der Reformation des 15. Jahrhunderts hatte Martin Luther der Kirchenmusik einen neuen Stellenwert verschafft. Die Gemeinde wurde an Liturgie und Gestaltung der Gottesdienste beteiligt. Kirchenmusik wurde zum Ausdruck des Glaubens. </a:t>
            </a:r>
            <a:r>
              <a:rPr lang="de-DE" sz="900" i="0" dirty="0" smtClean="0"/>
              <a:t>[</a:t>
            </a:r>
            <a:r>
              <a:rPr lang="de-DE" sz="900" b="1" i="0" dirty="0" smtClean="0">
                <a:effectLst>
                  <a:outerShdw blurRad="38100" dist="38100" dir="2700000" algn="tl">
                    <a:srgbClr val="000000">
                      <a:alpha val="43137"/>
                    </a:srgbClr>
                  </a:outerShdw>
                </a:effectLst>
              </a:rPr>
              <a:t>klick</a:t>
            </a:r>
            <a:r>
              <a:rPr lang="de-DE" sz="900" i="0" dirty="0" smtClean="0"/>
              <a:t>]</a:t>
            </a:r>
            <a:endParaRPr lang="de-DE" sz="900" i="0" dirty="0" smtClean="0">
              <a:solidFill>
                <a:schemeClr val="tx1"/>
              </a:solidFill>
            </a:endParaRPr>
          </a:p>
          <a:p>
            <a:pPr marL="171450" indent="-171450">
              <a:buFontTx/>
              <a:buChar char="•"/>
            </a:pPr>
            <a:r>
              <a:rPr lang="de-DE" sz="900" i="0" dirty="0" smtClean="0">
                <a:solidFill>
                  <a:schemeClr val="tx1"/>
                </a:solidFill>
              </a:rPr>
              <a:t>Der erste Einsatz von Posaunenchören erfolgte im 18. Jahrhundert bei</a:t>
            </a:r>
            <a:r>
              <a:rPr lang="de-DE" sz="900" i="0" baseline="0" dirty="0" smtClean="0">
                <a:solidFill>
                  <a:schemeClr val="tx1"/>
                </a:solidFill>
              </a:rPr>
              <a:t> </a:t>
            </a:r>
            <a:r>
              <a:rPr lang="de-DE" sz="900" i="0" dirty="0" smtClean="0">
                <a:solidFill>
                  <a:schemeClr val="tx1"/>
                </a:solidFill>
              </a:rPr>
              <a:t>den Herrnhuter Brüdergemeinen</a:t>
            </a:r>
            <a:r>
              <a:rPr lang="de-DE" sz="900" i="0" dirty="0" smtClean="0"/>
              <a:t> [</a:t>
            </a:r>
            <a:r>
              <a:rPr lang="de-DE" sz="900" b="1" i="0" dirty="0" smtClean="0">
                <a:effectLst>
                  <a:outerShdw blurRad="38100" dist="38100" dir="2700000" algn="tl">
                    <a:srgbClr val="000000">
                      <a:alpha val="43137"/>
                    </a:srgbClr>
                  </a:outerShdw>
                </a:effectLst>
              </a:rPr>
              <a:t>klick</a:t>
            </a:r>
            <a:r>
              <a:rPr lang="de-DE" sz="900" i="0" dirty="0" smtClean="0"/>
              <a:t>]</a:t>
            </a:r>
            <a:endParaRPr lang="de-DE" sz="900" i="0" dirty="0" smtClean="0">
              <a:solidFill>
                <a:schemeClr val="tx1"/>
              </a:solidFill>
            </a:endParaRPr>
          </a:p>
          <a:p>
            <a:pPr marL="171450" indent="-171450">
              <a:buFontTx/>
              <a:buChar char="•"/>
            </a:pPr>
            <a:r>
              <a:rPr lang="de-DE" sz="900" i="0" dirty="0" smtClean="0">
                <a:solidFill>
                  <a:schemeClr val="tx1"/>
                </a:solidFill>
              </a:rPr>
              <a:t>Aber erst die Pfarrer der Erweckungsbewegung Mitte des 19. Jahrhunderts setzten die Vorzüge der Blechblasinstrumente konsequent für ihre Zwecke ein. </a:t>
            </a:r>
          </a:p>
          <a:p>
            <a:pPr marL="171450" indent="-171450">
              <a:buFontTx/>
              <a:buChar char="•"/>
            </a:pPr>
            <a:r>
              <a:rPr lang="de-DE" sz="900" i="0" dirty="0" smtClean="0">
                <a:solidFill>
                  <a:schemeClr val="tx1"/>
                </a:solidFill>
              </a:rPr>
              <a:t>Die „mobilen Musikgruppen“ wurden zur Begleitung der Choräle und geistlichen Volkslieder bei Bauernhofversammlungen, Umzügen, Waldgottesdiensten u. ä. immer stärker nachgefragt. Dies machte die Idee des Blechblasens in weiten Kreisen populär.</a:t>
            </a:r>
          </a:p>
          <a:p>
            <a:pPr marL="171450" indent="-171450">
              <a:buFontTx/>
              <a:buChar char="•"/>
            </a:pPr>
            <a:r>
              <a:rPr lang="de-DE" sz="900" i="0" dirty="0" smtClean="0">
                <a:solidFill>
                  <a:schemeClr val="tx1"/>
                </a:solidFill>
              </a:rPr>
              <a:t>Im 20. Jahrhundert wuchs die Posaunenchorbewegung über die „erweckten Kreise“ hinaus, hielt Einzug in die Kirchen und verbreiterte sich auch noch, als die damalige Erweckungsbewegung verebbte.</a:t>
            </a:r>
            <a:endParaRPr lang="de-DE" sz="900" i="0" dirty="0" smtClean="0"/>
          </a:p>
          <a:p>
            <a:pPr marL="171450" indent="-171450">
              <a:buFontTx/>
              <a:buChar char="•"/>
            </a:pPr>
            <a:endParaRPr lang="de-DE" sz="900" i="0" dirty="0" smtClean="0">
              <a:solidFill>
                <a:schemeClr val="tx1"/>
              </a:solidFill>
            </a:endParaRPr>
          </a:p>
          <a:p>
            <a:pPr marL="171450" indent="-171450"/>
            <a:r>
              <a:rPr lang="de-DE" sz="900" i="0" dirty="0" smtClean="0">
                <a:solidFill>
                  <a:srgbClr val="FF0000"/>
                </a:solidFill>
              </a:rPr>
              <a:t>[Nachstehender Exkurs kann übersprungen werden]</a:t>
            </a:r>
          </a:p>
          <a:p>
            <a:pPr marL="171450" indent="-171450"/>
            <a:endParaRPr lang="de-DE" sz="900" i="0" dirty="0" smtClean="0">
              <a:solidFill>
                <a:schemeClr val="tx1"/>
              </a:solidFill>
            </a:endParaRPr>
          </a:p>
          <a:p>
            <a:pPr marL="171450" indent="-171450">
              <a:buFontTx/>
              <a:buChar char="•"/>
            </a:pPr>
            <a:r>
              <a:rPr lang="de-DE" sz="900" i="0" dirty="0" smtClean="0"/>
              <a:t>Als ältester Posaunenchor Deutschlands gilt der aus diesen Gründen heraus entstandene Posaunenchor </a:t>
            </a:r>
            <a:r>
              <a:rPr lang="de-DE" sz="900" i="0" dirty="0" err="1" smtClean="0"/>
              <a:t>Jöllenbeck</a:t>
            </a:r>
            <a:r>
              <a:rPr lang="de-DE" sz="900" i="0" dirty="0" smtClean="0"/>
              <a:t> / Ostwestfalen –  </a:t>
            </a:r>
            <a:r>
              <a:rPr lang="de-DE" sz="900" i="0" dirty="0" err="1" smtClean="0"/>
              <a:t>als„Jünglingsverein</a:t>
            </a:r>
            <a:r>
              <a:rPr lang="de-DE" sz="900" i="0" dirty="0" smtClean="0"/>
              <a:t>“, gegr. 1840 (arbeitslose Jugendliche lernen Disziplin und Ordnung in Alkohol-Abstinenz)</a:t>
            </a:r>
          </a:p>
          <a:p>
            <a:pPr marL="171450" indent="-171450">
              <a:buFontTx/>
              <a:buChar char="•"/>
            </a:pPr>
            <a:r>
              <a:rPr lang="de-DE" sz="900" i="0" dirty="0" smtClean="0"/>
              <a:t>Daneben gilt als zweite Keimzelle der Posaunenarbeit </a:t>
            </a:r>
            <a:r>
              <a:rPr lang="de-DE" sz="900" i="0" dirty="0" err="1" smtClean="0"/>
              <a:t>Hermannsburg</a:t>
            </a:r>
            <a:r>
              <a:rPr lang="de-DE" sz="900" i="0" dirty="0" smtClean="0"/>
              <a:t> bei Hannover – dort wurde allerdings in Tradition eines Bläservereins aus Jägern und Beamten –  nach der sogenannten „Militärschreibweise“ gespielt.</a:t>
            </a:r>
          </a:p>
          <a:p>
            <a:pPr marL="171450" indent="-171450">
              <a:buFontTx/>
              <a:buChar char="•"/>
            </a:pPr>
            <a:r>
              <a:rPr lang="de-DE" sz="900" i="0" dirty="0" smtClean="0"/>
              <a:t>In den 1880er Jahre existierten daher zwei konkurrierende Modelle – westfälisch mit Klavierschreibweise (aus Gesangsbegleitung abgeleitet) – hannoversch nach Militärschreibweise</a:t>
            </a:r>
          </a:p>
          <a:p>
            <a:pPr marL="171450" indent="-171450">
              <a:buFontTx/>
              <a:buChar char="•"/>
            </a:pPr>
            <a:r>
              <a:rPr lang="de-DE" sz="900" i="0" dirty="0" smtClean="0"/>
              <a:t>Dem Pastor Johannes Kuhlo war es vorbehalten, in den Jahren 1880 – 1920 der Posaunenarbeit in Deutschland eine einheitliche Struktur zu geben (Instrumente, Musikrichtung, Notation, Partitur und Verbreitung der Posaunenarbeit)</a:t>
            </a:r>
          </a:p>
          <a:p>
            <a:pPr marL="171450" indent="-171450">
              <a:buFontTx/>
              <a:buChar char="•"/>
            </a:pPr>
            <a:r>
              <a:rPr lang="de-DE" sz="900" i="0" dirty="0" smtClean="0"/>
              <a:t>Der „Posaunengeneral“ gilt als Vater der Posaunenchöre in Deutschland</a:t>
            </a:r>
          </a:p>
          <a:p>
            <a:pPr marL="0" indent="0">
              <a:buFontTx/>
              <a:buNone/>
            </a:pPr>
            <a:endParaRPr lang="de-DE" sz="900" i="0" dirty="0" smtClean="0"/>
          </a:p>
          <a:p>
            <a:r>
              <a:rPr lang="de-DE" sz="900" i="0" dirty="0" smtClean="0"/>
              <a:t>Hintergrundwissen: </a:t>
            </a:r>
          </a:p>
          <a:p>
            <a:r>
              <a:rPr lang="de-DE" sz="900" i="0" dirty="0" smtClean="0"/>
              <a:t>Als </a:t>
            </a:r>
            <a:r>
              <a:rPr lang="de-DE" sz="900" b="1" i="0" dirty="0" smtClean="0"/>
              <a:t>Erweckungsbewegungen</a:t>
            </a:r>
            <a:r>
              <a:rPr lang="de-DE" sz="900" i="0" dirty="0" smtClean="0"/>
              <a:t> werden Strömungen im </a:t>
            </a:r>
            <a:r>
              <a:rPr lang="de-DE" sz="900" i="0" dirty="0" smtClean="0">
                <a:hlinkClick r:id="rId3" tooltip="Christentum"/>
              </a:rPr>
              <a:t>Christentum</a:t>
            </a:r>
            <a:r>
              <a:rPr lang="de-DE" sz="900" i="0" dirty="0" smtClean="0"/>
              <a:t> bezeichnet, die die </a:t>
            </a:r>
            <a:r>
              <a:rPr lang="de-DE" sz="900" i="0" dirty="0" smtClean="0">
                <a:hlinkClick r:id="rId4" tooltip="Bekehrung (Christentum)"/>
              </a:rPr>
              <a:t>Bekehrung</a:t>
            </a:r>
            <a:r>
              <a:rPr lang="de-DE" sz="900" i="0" dirty="0" smtClean="0"/>
              <a:t> des Einzelnen und praktische christliche Lebensweise besonders betonen. Gemeinchristliche oder </a:t>
            </a:r>
            <a:r>
              <a:rPr lang="de-DE" sz="900" i="0" dirty="0" smtClean="0">
                <a:hlinkClick r:id="rId5" tooltip="Konfession"/>
              </a:rPr>
              <a:t>konfessionelle</a:t>
            </a:r>
            <a:r>
              <a:rPr lang="de-DE" sz="900" i="0" dirty="0" smtClean="0"/>
              <a:t> </a:t>
            </a:r>
            <a:r>
              <a:rPr lang="de-DE" sz="900" i="0" dirty="0" smtClean="0">
                <a:hlinkClick r:id="rId6" tooltip="Dogma"/>
              </a:rPr>
              <a:t>Dogmen</a:t>
            </a:r>
            <a:r>
              <a:rPr lang="de-DE" sz="900" i="0" dirty="0" smtClean="0"/>
              <a:t> treten zurück, hinter ein ursprüngliches Verständnis eines direkt aus der Bibel entnommenen Evangeliums. Erweckungsbewegungen gehen davon aus, dass lebendiges Christentum mit der Antwort des Menschen auf den Ruf des </a:t>
            </a:r>
            <a:r>
              <a:rPr lang="de-DE" sz="900" i="0" dirty="0" smtClean="0">
                <a:hlinkClick r:id="rId7" tooltip="Evangelium (Glaube)"/>
              </a:rPr>
              <a:t>Evangeliums</a:t>
            </a:r>
            <a:r>
              <a:rPr lang="de-DE" sz="900" i="0" dirty="0" smtClean="0"/>
              <a:t> zu Umkehr und geistiger Erneuerung beginnt.</a:t>
            </a:r>
          </a:p>
          <a:p>
            <a:r>
              <a:rPr lang="de-DE" sz="900" i="0" dirty="0" smtClean="0"/>
              <a:t>Gedanklich fußt der Begriff auf </a:t>
            </a:r>
            <a:r>
              <a:rPr lang="de-DE" sz="900" i="0" dirty="0" err="1" smtClean="0">
                <a:hlinkClick r:id="rId8" tooltip="Brief des Paulus an die Epheser"/>
              </a:rPr>
              <a:t>Eph</a:t>
            </a:r>
            <a:r>
              <a:rPr lang="de-DE" sz="900" i="0" dirty="0" smtClean="0"/>
              <a:t> 5,14 </a:t>
            </a:r>
            <a:r>
              <a:rPr lang="de-DE" sz="900" i="0" dirty="0" smtClean="0">
                <a:hlinkClick r:id="rId9"/>
              </a:rPr>
              <a:t>LUT</a:t>
            </a:r>
            <a:r>
              <a:rPr lang="de-DE" sz="900" i="0" dirty="0" smtClean="0"/>
              <a:t>: „Wach auf, der du schläfst, und steh auf von den Toten, so wird dich Christus erleuchten.“ Da nur der Glaube ins ewige Leben führe, sei die Existenz des Ungläubigen dem Tode geweiht. Somit erscheint die Hinwendung zum Glauben als Hinwendung zum Leben bzw., in Analogie zur Auferstehung Christi, als Erweckung vom Tode. </a:t>
            </a:r>
          </a:p>
          <a:p>
            <a:r>
              <a:rPr lang="de-DE" sz="900" i="0" dirty="0" smtClean="0"/>
              <a:t>Erweckungsbewegungen sind keine Randerscheinungen, sondern Massenbewegungen: Die Erweckungsbewegungen des 18. bis 20. Jahrhunderts haben jeweils zu einem starken Anwachsen der engagierten Christen in der Bevölkerung geführt. In manchen Fällen wurden dabei Kirchenferne angesprochen, in anderen Fällen Kirchenmitglieder ohne innere Beteiligung.</a:t>
            </a:r>
          </a:p>
          <a:p>
            <a:r>
              <a:rPr lang="de-DE" sz="900" i="0" dirty="0" smtClean="0"/>
              <a:t>Die meisten Erweckungsbewegungen bildeten sich innerhalb des </a:t>
            </a:r>
            <a:r>
              <a:rPr lang="de-DE" sz="900" i="0" dirty="0" smtClean="0">
                <a:hlinkClick r:id="rId10" tooltip="Protestantismus"/>
              </a:rPr>
              <a:t>Protestantismus</a:t>
            </a:r>
            <a:r>
              <a:rPr lang="de-DE" sz="900" i="0" dirty="0" smtClean="0"/>
              <a:t> oder dessen Umfeld.</a:t>
            </a:r>
          </a:p>
          <a:p>
            <a:endParaRPr lang="de-DE" sz="900" i="0" dirty="0" smtClean="0"/>
          </a:p>
          <a:p>
            <a:r>
              <a:rPr lang="de-DE" sz="900" b="1" i="0" dirty="0" smtClean="0"/>
              <a:t>Die Kirchenmusik ist Teil des großen Lobes Gottes und nimmt in ihren vielfältigen Erscheinungsformen einen biblischen Auftrag wahr:</a:t>
            </a:r>
            <a:br>
              <a:rPr lang="de-DE" sz="900" b="1" i="0" dirty="0" smtClean="0"/>
            </a:br>
            <a:r>
              <a:rPr lang="de-DE" sz="900" i="0" dirty="0" smtClean="0"/>
              <a:t>„</a:t>
            </a:r>
            <a:r>
              <a:rPr lang="de-DE" sz="900" b="1" i="0" dirty="0" smtClean="0"/>
              <a:t>Singet dem Herrn ein neues Lied</a:t>
            </a:r>
            <a:r>
              <a:rPr lang="de-DE" sz="900" i="0" dirty="0" smtClean="0"/>
              <a:t>“ (</a:t>
            </a:r>
            <a:r>
              <a:rPr lang="de-DE" sz="900" i="0" dirty="0" err="1" smtClean="0"/>
              <a:t>Ps</a:t>
            </a:r>
            <a:r>
              <a:rPr lang="de-DE" sz="900" i="0" dirty="0" smtClean="0"/>
              <a:t> 98), „</a:t>
            </a:r>
            <a:r>
              <a:rPr lang="de-DE" sz="900" b="1" i="0" dirty="0" smtClean="0"/>
              <a:t>Lobet ihn mit Posaunen, lobet ihn mit Psalter und Harfen, lobet ihn mit Pauken und Reigen, lobet ihn mit Saiten und Pfeifen</a:t>
            </a:r>
            <a:r>
              <a:rPr lang="de-DE" sz="900" i="0" dirty="0" smtClean="0"/>
              <a:t>“ (</a:t>
            </a:r>
            <a:r>
              <a:rPr lang="de-DE" sz="900" i="0" dirty="0" err="1" smtClean="0"/>
              <a:t>Ps</a:t>
            </a:r>
            <a:r>
              <a:rPr lang="de-DE" sz="900" i="0" dirty="0" smtClean="0"/>
              <a:t> 150). </a:t>
            </a:r>
          </a:p>
        </p:txBody>
      </p:sp>
      <p:sp>
        <p:nvSpPr>
          <p:cNvPr id="4" name="Foliennummernplatzhalter 3"/>
          <p:cNvSpPr>
            <a:spLocks noGrp="1"/>
          </p:cNvSpPr>
          <p:nvPr>
            <p:ph type="sldNum" sz="quarter" idx="10"/>
          </p:nvPr>
        </p:nvSpPr>
        <p:spPr/>
        <p:txBody>
          <a:bodyPr/>
          <a:lstStyle/>
          <a:p>
            <a:fld id="{F589A428-6552-45EF-8BAE-D2B1545B59A3}" type="slidenum">
              <a:rPr lang="de-DE" smtClean="0"/>
              <a:t>9</a:t>
            </a:fld>
            <a:endParaRPr lang="de-DE"/>
          </a:p>
        </p:txBody>
      </p:sp>
    </p:spTree>
    <p:extLst>
      <p:ext uri="{BB962C8B-B14F-4D97-AF65-F5344CB8AC3E}">
        <p14:creationId xmlns:p14="http://schemas.microsoft.com/office/powerpoint/2010/main" val="81101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770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9628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74082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209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416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gi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gi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gi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smtClean="0">
                <a:latin typeface="Calibri" pitchFamily="34" charset="0"/>
              </a:rPr>
              <a:t>Die Badische Posaunenarbeit</a:t>
            </a:r>
            <a:endParaRPr lang="de-DE" sz="4000" dirty="0">
              <a:latin typeface="Calibri" pitchFamily="34" charset="0"/>
            </a:endParaRPr>
          </a:p>
        </p:txBody>
      </p:sp>
      <p:sp>
        <p:nvSpPr>
          <p:cNvPr id="10" name="Textfeld 9"/>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Geschichte der Posaunenchöre</a:t>
            </a:r>
            <a:endParaRPr lang="de-DE" sz="900" dirty="0">
              <a:solidFill>
                <a:schemeClr val="bg1">
                  <a:lumMod val="50000"/>
                </a:schemeClr>
              </a:solidFill>
              <a:latin typeface="Calibri" pitchFamily="34" charset="0"/>
            </a:endParaRPr>
          </a:p>
        </p:txBody>
      </p:sp>
      <p:sp>
        <p:nvSpPr>
          <p:cNvPr id="11" name="Textfeld 10"/>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Der Posaunenchor heute</a:t>
            </a:r>
            <a:endParaRPr lang="de-DE" sz="900" dirty="0">
              <a:solidFill>
                <a:schemeClr val="bg1">
                  <a:lumMod val="50000"/>
                </a:schemeClr>
              </a:solidFill>
              <a:latin typeface="Calibri" pitchFamily="34" charset="0"/>
            </a:endParaRPr>
          </a:p>
        </p:txBody>
      </p:sp>
      <p:sp>
        <p:nvSpPr>
          <p:cNvPr id="12" name="Textfeld 11"/>
          <p:cNvSpPr txBox="1"/>
          <p:nvPr userDrawn="1"/>
        </p:nvSpPr>
        <p:spPr>
          <a:xfrm>
            <a:off x="3995937" y="1988840"/>
            <a:ext cx="1584175"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Die Badische Posaunenarbeit</a:t>
            </a:r>
            <a:endParaRPr lang="de-DE" sz="900" dirty="0">
              <a:solidFill>
                <a:schemeClr val="bg1">
                  <a:lumMod val="50000"/>
                </a:schemeClr>
              </a:solidFill>
              <a:latin typeface="Calibri" pitchFamily="34" charset="0"/>
            </a:endParaRPr>
          </a:p>
        </p:txBody>
      </p:sp>
      <p:sp>
        <p:nvSpPr>
          <p:cNvPr id="13" name="Textfeld 12"/>
          <p:cNvSpPr txBox="1"/>
          <p:nvPr userDrawn="1"/>
        </p:nvSpPr>
        <p:spPr>
          <a:xfrm>
            <a:off x="5580112" y="1988840"/>
            <a:ext cx="2808312"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Förderverein und Stiftung Badische Posaunenarbeit</a:t>
            </a:r>
            <a:endParaRPr lang="de-DE" sz="900" dirty="0">
              <a:solidFill>
                <a:schemeClr val="bg1">
                  <a:lumMod val="50000"/>
                </a:schemeClr>
              </a:solidFill>
              <a:latin typeface="Calibri" pitchFamily="34" charset="0"/>
            </a:endParaRPr>
          </a:p>
        </p:txBody>
      </p:sp>
    </p:spTree>
    <p:extLst>
      <p:ext uri="{BB962C8B-B14F-4D97-AF65-F5344CB8AC3E}">
        <p14:creationId xmlns:p14="http://schemas.microsoft.com/office/powerpoint/2010/main" val="71094463"/>
      </p:ext>
    </p:extLst>
  </p:cSld>
  <p:clrMap bg1="lt1" tx1="dk1" bg2="lt2" tx2="dk2" accent1="accent1" accent2="accent2" accent3="accent3" accent4="accent4" accent5="accent5" accent6="accent6" hlink="hlink" folHlink="folHlink"/>
  <p:sldLayoutIdLst>
    <p:sldLayoutId id="2147483649"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smtClean="0">
                <a:latin typeface="Calibri" pitchFamily="34" charset="0"/>
              </a:rPr>
              <a:t>Die Badische Posaunenarbeit</a:t>
            </a:r>
            <a:endParaRPr lang="de-DE" sz="4000" dirty="0">
              <a:latin typeface="Calibri" pitchFamily="34" charset="0"/>
            </a:endParaRPr>
          </a:p>
        </p:txBody>
      </p:sp>
      <p:sp>
        <p:nvSpPr>
          <p:cNvPr id="14" name="Textfeld 13"/>
          <p:cNvSpPr txBox="1"/>
          <p:nvPr userDrawn="1"/>
        </p:nvSpPr>
        <p:spPr>
          <a:xfrm>
            <a:off x="827584" y="1988840"/>
            <a:ext cx="1728192"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smtClean="0">
                <a:solidFill>
                  <a:schemeClr val="bg1"/>
                </a:solidFill>
                <a:latin typeface="Calibri" pitchFamily="34" charset="0"/>
              </a:rPr>
              <a:t>Geschichte der Posaunenchöre</a:t>
            </a:r>
            <a:endParaRPr lang="de-DE" sz="900" dirty="0">
              <a:solidFill>
                <a:schemeClr val="bg1"/>
              </a:solidFill>
              <a:latin typeface="Calibri" pitchFamily="34" charset="0"/>
            </a:endParaRPr>
          </a:p>
        </p:txBody>
      </p:sp>
      <p:sp>
        <p:nvSpPr>
          <p:cNvPr id="15" name="Textfeld 14"/>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Der Posaunenchor heute</a:t>
            </a:r>
            <a:endParaRPr lang="de-DE" sz="900" dirty="0">
              <a:solidFill>
                <a:schemeClr val="bg1">
                  <a:lumMod val="50000"/>
                </a:schemeClr>
              </a:solidFill>
              <a:latin typeface="Calibri" pitchFamily="34" charset="0"/>
            </a:endParaRPr>
          </a:p>
        </p:txBody>
      </p:sp>
      <p:sp>
        <p:nvSpPr>
          <p:cNvPr id="16" name="Textfeld 15"/>
          <p:cNvSpPr txBox="1"/>
          <p:nvPr userDrawn="1"/>
        </p:nvSpPr>
        <p:spPr>
          <a:xfrm>
            <a:off x="3995937" y="1988840"/>
            <a:ext cx="1584176"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Die Badische Posaunenarbeit</a:t>
            </a:r>
            <a:endParaRPr lang="de-DE" sz="900" dirty="0">
              <a:solidFill>
                <a:schemeClr val="bg1">
                  <a:lumMod val="50000"/>
                </a:schemeClr>
              </a:solidFill>
              <a:latin typeface="Calibri" pitchFamily="34" charset="0"/>
            </a:endParaRPr>
          </a:p>
        </p:txBody>
      </p:sp>
      <p:sp>
        <p:nvSpPr>
          <p:cNvPr id="17" name="Textfeld 16"/>
          <p:cNvSpPr txBox="1"/>
          <p:nvPr userDrawn="1"/>
        </p:nvSpPr>
        <p:spPr>
          <a:xfrm>
            <a:off x="5580113" y="1988840"/>
            <a:ext cx="2808311"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Förderverein und Stiftung Badische Posaunenarbeit</a:t>
            </a:r>
            <a:endParaRPr lang="de-DE" sz="900" dirty="0">
              <a:solidFill>
                <a:schemeClr val="bg1">
                  <a:lumMod val="50000"/>
                </a:schemeClr>
              </a:solidFill>
              <a:latin typeface="Calibri" pitchFamily="34" charset="0"/>
            </a:endParaRPr>
          </a:p>
        </p:txBody>
      </p:sp>
    </p:spTree>
    <p:extLst>
      <p:ext uri="{BB962C8B-B14F-4D97-AF65-F5344CB8AC3E}">
        <p14:creationId xmlns:p14="http://schemas.microsoft.com/office/powerpoint/2010/main" val="3558663579"/>
      </p:ext>
    </p:extLst>
  </p:cSld>
  <p:clrMap bg1="lt1" tx1="dk1" bg2="lt2" tx2="dk2" accent1="accent1" accent2="accent2" accent3="accent3" accent4="accent4" accent5="accent5" accent6="accent6" hlink="hlink" folHlink="folHlink"/>
  <p:sldLayoutIdLst>
    <p:sldLayoutId id="2147483651"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smtClean="0">
                <a:latin typeface="Calibri" pitchFamily="34" charset="0"/>
              </a:rPr>
              <a:t>Die Badische Posaunenarbeit</a:t>
            </a:r>
            <a:endParaRPr lang="de-DE" sz="4000" dirty="0">
              <a:latin typeface="Calibri" pitchFamily="34" charset="0"/>
            </a:endParaRPr>
          </a:p>
        </p:txBody>
      </p:sp>
      <p:sp>
        <p:nvSpPr>
          <p:cNvPr id="10" name="Textfeld 9"/>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Geschichte der Posaunenchöre</a:t>
            </a:r>
            <a:endParaRPr lang="de-DE" sz="900" dirty="0">
              <a:solidFill>
                <a:schemeClr val="bg1">
                  <a:lumMod val="50000"/>
                </a:schemeClr>
              </a:solidFill>
              <a:latin typeface="Calibri" pitchFamily="34" charset="0"/>
            </a:endParaRPr>
          </a:p>
        </p:txBody>
      </p:sp>
      <p:sp>
        <p:nvSpPr>
          <p:cNvPr id="11" name="Textfeld 10"/>
          <p:cNvSpPr txBox="1"/>
          <p:nvPr userDrawn="1"/>
        </p:nvSpPr>
        <p:spPr>
          <a:xfrm>
            <a:off x="2560612" y="1988840"/>
            <a:ext cx="1435324"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smtClean="0">
                <a:solidFill>
                  <a:schemeClr val="bg1"/>
                </a:solidFill>
                <a:latin typeface="Calibri" pitchFamily="34" charset="0"/>
              </a:rPr>
              <a:t>Der Posaunenchor heute</a:t>
            </a:r>
            <a:endParaRPr lang="de-DE" sz="900" dirty="0">
              <a:solidFill>
                <a:schemeClr val="bg1"/>
              </a:solidFill>
              <a:latin typeface="Calibri" pitchFamily="34" charset="0"/>
            </a:endParaRPr>
          </a:p>
        </p:txBody>
      </p:sp>
      <p:sp>
        <p:nvSpPr>
          <p:cNvPr id="12" name="Textfeld 11"/>
          <p:cNvSpPr txBox="1"/>
          <p:nvPr userDrawn="1"/>
        </p:nvSpPr>
        <p:spPr>
          <a:xfrm>
            <a:off x="3995937" y="1988840"/>
            <a:ext cx="1584176"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Die Badische Posaunenarbeit</a:t>
            </a:r>
            <a:endParaRPr lang="de-DE" sz="900" dirty="0">
              <a:solidFill>
                <a:schemeClr val="bg1">
                  <a:lumMod val="50000"/>
                </a:schemeClr>
              </a:solidFill>
              <a:latin typeface="Calibri" pitchFamily="34" charset="0"/>
            </a:endParaRPr>
          </a:p>
        </p:txBody>
      </p:sp>
      <p:sp>
        <p:nvSpPr>
          <p:cNvPr id="13" name="Textfeld 12"/>
          <p:cNvSpPr txBox="1"/>
          <p:nvPr userDrawn="1"/>
        </p:nvSpPr>
        <p:spPr>
          <a:xfrm>
            <a:off x="5580113" y="1988840"/>
            <a:ext cx="2808311"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Förderverein und Stiftung Badische Posaunenarbeit</a:t>
            </a:r>
            <a:endParaRPr lang="de-DE" sz="900" dirty="0">
              <a:solidFill>
                <a:schemeClr val="bg1">
                  <a:lumMod val="50000"/>
                </a:schemeClr>
              </a:solidFill>
              <a:latin typeface="Calibri" pitchFamily="34" charset="0"/>
            </a:endParaRPr>
          </a:p>
        </p:txBody>
      </p:sp>
    </p:spTree>
    <p:extLst>
      <p:ext uri="{BB962C8B-B14F-4D97-AF65-F5344CB8AC3E}">
        <p14:creationId xmlns:p14="http://schemas.microsoft.com/office/powerpoint/2010/main" val="1710814486"/>
      </p:ext>
    </p:extLst>
  </p:cSld>
  <p:clrMap bg1="lt1" tx1="dk1" bg2="lt2" tx2="dk2" accent1="accent1" accent2="accent2" accent3="accent3" accent4="accent4" accent5="accent5" accent6="accent6" hlink="hlink" folHlink="folHlink"/>
  <p:sldLayoutIdLst>
    <p:sldLayoutId id="2147483655"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smtClean="0">
                <a:latin typeface="Calibri" pitchFamily="34" charset="0"/>
              </a:rPr>
              <a:t>Die Badische Posaunenarbeit</a:t>
            </a:r>
            <a:endParaRPr lang="de-DE" sz="4000" dirty="0">
              <a:latin typeface="Calibri" pitchFamily="34" charset="0"/>
            </a:endParaRPr>
          </a:p>
        </p:txBody>
      </p:sp>
      <p:sp>
        <p:nvSpPr>
          <p:cNvPr id="18" name="Textfeld 17"/>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Geschichte der Posaunenchöre</a:t>
            </a:r>
            <a:endParaRPr lang="de-DE" sz="900" dirty="0">
              <a:solidFill>
                <a:schemeClr val="bg1">
                  <a:lumMod val="50000"/>
                </a:schemeClr>
              </a:solidFill>
              <a:latin typeface="Calibri" pitchFamily="34" charset="0"/>
            </a:endParaRPr>
          </a:p>
        </p:txBody>
      </p:sp>
      <p:sp>
        <p:nvSpPr>
          <p:cNvPr id="19" name="Textfeld 18"/>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Der Posaunenchor heute</a:t>
            </a:r>
            <a:endParaRPr lang="de-DE" sz="900" dirty="0">
              <a:solidFill>
                <a:schemeClr val="bg1">
                  <a:lumMod val="50000"/>
                </a:schemeClr>
              </a:solidFill>
              <a:latin typeface="Calibri" pitchFamily="34" charset="0"/>
            </a:endParaRPr>
          </a:p>
        </p:txBody>
      </p:sp>
      <p:sp>
        <p:nvSpPr>
          <p:cNvPr id="20" name="Textfeld 19"/>
          <p:cNvSpPr txBox="1"/>
          <p:nvPr userDrawn="1"/>
        </p:nvSpPr>
        <p:spPr>
          <a:xfrm>
            <a:off x="3995937" y="1988840"/>
            <a:ext cx="1584176"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smtClean="0">
                <a:solidFill>
                  <a:schemeClr val="bg1"/>
                </a:solidFill>
                <a:latin typeface="Calibri" pitchFamily="34" charset="0"/>
              </a:rPr>
              <a:t>Die Badische Posaunenarbeit</a:t>
            </a:r>
            <a:endParaRPr lang="de-DE" sz="900" dirty="0">
              <a:solidFill>
                <a:schemeClr val="bg1"/>
              </a:solidFill>
              <a:latin typeface="Calibri" pitchFamily="34" charset="0"/>
            </a:endParaRPr>
          </a:p>
        </p:txBody>
      </p:sp>
      <p:sp>
        <p:nvSpPr>
          <p:cNvPr id="21" name="Textfeld 20"/>
          <p:cNvSpPr txBox="1"/>
          <p:nvPr userDrawn="1"/>
        </p:nvSpPr>
        <p:spPr>
          <a:xfrm>
            <a:off x="5580113" y="1988840"/>
            <a:ext cx="2808311"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Förderverein und Stiftung Badische Posaunenarbeit</a:t>
            </a:r>
            <a:endParaRPr lang="de-DE" sz="900" dirty="0">
              <a:solidFill>
                <a:schemeClr val="bg1">
                  <a:lumMod val="50000"/>
                </a:schemeClr>
              </a:solidFill>
              <a:latin typeface="Calibri" pitchFamily="34" charset="0"/>
            </a:endParaRPr>
          </a:p>
        </p:txBody>
      </p:sp>
    </p:spTree>
    <p:extLst>
      <p:ext uri="{BB962C8B-B14F-4D97-AF65-F5344CB8AC3E}">
        <p14:creationId xmlns:p14="http://schemas.microsoft.com/office/powerpoint/2010/main" val="1612769579"/>
      </p:ext>
    </p:extLst>
  </p:cSld>
  <p:clrMap bg1="lt1" tx1="dk1" bg2="lt2" tx2="dk2" accent1="accent1" accent2="accent2" accent3="accent3" accent4="accent4" accent5="accent5" accent6="accent6" hlink="hlink" folHlink="folHlink"/>
  <p:sldLayoutIdLst>
    <p:sldLayoutId id="2147483653"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12160" y="3717032"/>
            <a:ext cx="3096344" cy="3096344"/>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1520" y="260650"/>
            <a:ext cx="2880320" cy="619470"/>
          </a:xfrm>
          <a:prstGeom prst="rect">
            <a:avLst/>
          </a:prstGeom>
        </p:spPr>
      </p:pic>
      <p:sp>
        <p:nvSpPr>
          <p:cNvPr id="9" name="Titel 1"/>
          <p:cNvSpPr txBox="1">
            <a:spLocks/>
          </p:cNvSpPr>
          <p:nvPr userDrawn="1"/>
        </p:nvSpPr>
        <p:spPr>
          <a:xfrm>
            <a:off x="755576" y="1196752"/>
            <a:ext cx="7704856" cy="504056"/>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4000" dirty="0" smtClean="0">
                <a:latin typeface="Calibri" pitchFamily="34" charset="0"/>
              </a:rPr>
              <a:t>Die Badische Posaunenarbeit</a:t>
            </a:r>
            <a:endParaRPr lang="de-DE" sz="4000" dirty="0">
              <a:latin typeface="Calibri" pitchFamily="34" charset="0"/>
            </a:endParaRPr>
          </a:p>
        </p:txBody>
      </p:sp>
      <p:sp>
        <p:nvSpPr>
          <p:cNvPr id="10" name="Textfeld 9"/>
          <p:cNvSpPr txBox="1"/>
          <p:nvPr userDrawn="1"/>
        </p:nvSpPr>
        <p:spPr>
          <a:xfrm>
            <a:off x="827584" y="1988840"/>
            <a:ext cx="1728192"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Geschichte der Posaunenchöre</a:t>
            </a:r>
            <a:endParaRPr lang="de-DE" sz="900" dirty="0">
              <a:solidFill>
                <a:schemeClr val="bg1">
                  <a:lumMod val="50000"/>
                </a:schemeClr>
              </a:solidFill>
              <a:latin typeface="Calibri" pitchFamily="34" charset="0"/>
            </a:endParaRPr>
          </a:p>
        </p:txBody>
      </p:sp>
      <p:sp>
        <p:nvSpPr>
          <p:cNvPr id="11" name="Textfeld 10"/>
          <p:cNvSpPr txBox="1"/>
          <p:nvPr userDrawn="1"/>
        </p:nvSpPr>
        <p:spPr>
          <a:xfrm>
            <a:off x="2560612" y="1988840"/>
            <a:ext cx="1435324"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Der Posaunenchor heute</a:t>
            </a:r>
            <a:endParaRPr lang="de-DE" sz="900" dirty="0">
              <a:solidFill>
                <a:schemeClr val="bg1">
                  <a:lumMod val="50000"/>
                </a:schemeClr>
              </a:solidFill>
              <a:latin typeface="Calibri" pitchFamily="34" charset="0"/>
            </a:endParaRPr>
          </a:p>
        </p:txBody>
      </p:sp>
      <p:sp>
        <p:nvSpPr>
          <p:cNvPr id="12" name="Textfeld 11"/>
          <p:cNvSpPr txBox="1"/>
          <p:nvPr userDrawn="1"/>
        </p:nvSpPr>
        <p:spPr>
          <a:xfrm>
            <a:off x="3995937" y="1988840"/>
            <a:ext cx="1584176" cy="230832"/>
          </a:xfrm>
          <a:prstGeom prst="rect">
            <a:avLst/>
          </a:prstGeom>
          <a:noFill/>
          <a:ln>
            <a:solidFill>
              <a:schemeClr val="bg1">
                <a:lumMod val="50000"/>
              </a:schemeClr>
            </a:solidFill>
          </a:ln>
        </p:spPr>
        <p:txBody>
          <a:bodyPr wrap="square" rtlCol="0">
            <a:spAutoFit/>
          </a:bodyPr>
          <a:lstStyle/>
          <a:p>
            <a:r>
              <a:rPr lang="de-DE" sz="900" dirty="0" smtClean="0">
                <a:solidFill>
                  <a:schemeClr val="bg1">
                    <a:lumMod val="50000"/>
                  </a:schemeClr>
                </a:solidFill>
                <a:latin typeface="Calibri" pitchFamily="34" charset="0"/>
              </a:rPr>
              <a:t>Die Badische Posaunenarbeit</a:t>
            </a:r>
            <a:endParaRPr lang="de-DE" sz="900" dirty="0">
              <a:solidFill>
                <a:schemeClr val="bg1">
                  <a:lumMod val="50000"/>
                </a:schemeClr>
              </a:solidFill>
              <a:latin typeface="Calibri" pitchFamily="34" charset="0"/>
            </a:endParaRPr>
          </a:p>
        </p:txBody>
      </p:sp>
      <p:sp>
        <p:nvSpPr>
          <p:cNvPr id="13" name="Textfeld 12"/>
          <p:cNvSpPr txBox="1"/>
          <p:nvPr userDrawn="1"/>
        </p:nvSpPr>
        <p:spPr>
          <a:xfrm>
            <a:off x="5580113" y="1988840"/>
            <a:ext cx="2808311" cy="230832"/>
          </a:xfrm>
          <a:prstGeom prst="rect">
            <a:avLst/>
          </a:prstGeom>
          <a:solidFill>
            <a:schemeClr val="bg1">
              <a:lumMod val="50000"/>
            </a:schemeClr>
          </a:solidFill>
          <a:ln>
            <a:solidFill>
              <a:schemeClr val="bg1">
                <a:lumMod val="50000"/>
              </a:schemeClr>
            </a:solidFill>
          </a:ln>
        </p:spPr>
        <p:txBody>
          <a:bodyPr wrap="square" rtlCol="0">
            <a:spAutoFit/>
          </a:bodyPr>
          <a:lstStyle/>
          <a:p>
            <a:r>
              <a:rPr lang="de-DE" sz="900" dirty="0" smtClean="0">
                <a:solidFill>
                  <a:schemeClr val="bg1"/>
                </a:solidFill>
                <a:latin typeface="Calibri" pitchFamily="34" charset="0"/>
              </a:rPr>
              <a:t>Förderverein und Stiftung Badische Posaunenarbeit</a:t>
            </a:r>
            <a:endParaRPr lang="de-DE" sz="900" dirty="0">
              <a:solidFill>
                <a:schemeClr val="bg1"/>
              </a:solidFill>
              <a:latin typeface="Calibri" pitchFamily="34" charset="0"/>
            </a:endParaRPr>
          </a:p>
        </p:txBody>
      </p:sp>
    </p:spTree>
    <p:extLst>
      <p:ext uri="{BB962C8B-B14F-4D97-AF65-F5344CB8AC3E}">
        <p14:creationId xmlns:p14="http://schemas.microsoft.com/office/powerpoint/2010/main" val="3233816737"/>
      </p:ext>
    </p:extLst>
  </p:cSld>
  <p:clrMap bg1="lt1" tx1="dk1" bg2="lt2" tx2="dk2" accent1="accent1" accent2="accent2" accent3="accent3" accent4="accent4" accent5="accent5" accent6="accent6" hlink="hlink" folHlink="folHlink"/>
  <p:sldLayoutIdLst>
    <p:sldLayoutId id="2147483657" r:id="rId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2.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jpeg"/><Relationship Id="rId2" Type="http://schemas.microsoft.com/office/2007/relationships/media" Target="../media/media5.wm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microsoft.com/office/2007/relationships/media" Target="../media/media6.wma"/><Relationship Id="rId1" Type="http://schemas.openxmlformats.org/officeDocument/2006/relationships/audio" Target="NULL"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4.wma"/><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797152"/>
            <a:ext cx="3024336" cy="1381566"/>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780928"/>
            <a:ext cx="3566403" cy="1381566"/>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3359" y="5157192"/>
            <a:ext cx="4022775" cy="865186"/>
          </a:xfrm>
          <a:prstGeom prst="rect">
            <a:avLst/>
          </a:prstGeom>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3713" y="2780929"/>
            <a:ext cx="1845331" cy="1341664"/>
          </a:xfrm>
          <a:prstGeom prst="rect">
            <a:avLst/>
          </a:prstGeom>
        </p:spPr>
      </p:pic>
      <p:sp useBgFill="1">
        <p:nvSpPr>
          <p:cNvPr id="4" name="Textfeld 3"/>
          <p:cNvSpPr txBox="1"/>
          <p:nvPr/>
        </p:nvSpPr>
        <p:spPr>
          <a:xfrm>
            <a:off x="755576" y="1700808"/>
            <a:ext cx="7710558" cy="615553"/>
          </a:xfrm>
          <a:prstGeom prst="rect">
            <a:avLst/>
          </a:prstGeom>
        </p:spPr>
        <p:txBody>
          <a:bodyPr wrap="square" rtlCol="0">
            <a:spAutoFit/>
          </a:bodyPr>
          <a:lstStyle/>
          <a:p>
            <a:r>
              <a:rPr lang="de-DE" sz="2000" dirty="0" smtClean="0">
                <a:latin typeface="Calibri" pitchFamily="34" charset="0"/>
              </a:rPr>
              <a:t>ein „starkes Stück Kirche“ stellt sich vor</a:t>
            </a:r>
          </a:p>
          <a:p>
            <a:r>
              <a:rPr lang="de-DE" sz="1400" dirty="0" smtClean="0">
                <a:latin typeface="Calibri" pitchFamily="34" charset="0"/>
              </a:rPr>
              <a:t>in einem Vortrag der Stiftung Badische Posaunenarbeit</a:t>
            </a:r>
            <a:endParaRPr lang="de-DE" sz="1400" dirty="0">
              <a:latin typeface="Calibri" pitchFamily="34" charset="0"/>
            </a:endParaRPr>
          </a:p>
        </p:txBody>
      </p:sp>
      <p:sp useBgFill="1">
        <p:nvSpPr>
          <p:cNvPr id="5" name="Rechteck 4"/>
          <p:cNvSpPr/>
          <p:nvPr/>
        </p:nvSpPr>
        <p:spPr>
          <a:xfrm>
            <a:off x="107504" y="188640"/>
            <a:ext cx="3312368"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Trebuchet MS" pitchFamily="34" charset="0"/>
            </a:endParaRPr>
          </a:p>
        </p:txBody>
      </p:sp>
    </p:spTree>
    <p:extLst>
      <p:ext uri="{BB962C8B-B14F-4D97-AF65-F5344CB8AC3E}">
        <p14:creationId xmlns:p14="http://schemas.microsoft.com/office/powerpoint/2010/main" val="303815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708920"/>
            <a:ext cx="7920880" cy="3785652"/>
          </a:xfrm>
          <a:prstGeom prst="rect">
            <a:avLst/>
          </a:prstGeom>
          <a:noFill/>
        </p:spPr>
        <p:txBody>
          <a:bodyPr wrap="square" rtlCol="0">
            <a:spAutoFit/>
          </a:bodyPr>
          <a:lstStyle/>
          <a:p>
            <a:r>
              <a:rPr lang="de-DE" sz="2400" b="1" dirty="0" smtClean="0">
                <a:latin typeface="Calibri" pitchFamily="34" charset="0"/>
              </a:rPr>
              <a:t>Posaunenchöre heute</a:t>
            </a:r>
          </a:p>
          <a:p>
            <a:pPr marL="342900" indent="-342900">
              <a:buFont typeface="Arial" pitchFamily="34" charset="0"/>
              <a:buChar char="•"/>
            </a:pPr>
            <a:r>
              <a:rPr lang="de-DE" sz="2400" dirty="0" smtClean="0">
                <a:latin typeface="Calibri" pitchFamily="34" charset="0"/>
              </a:rPr>
              <a:t>7.500 Posaunenchöre in Deutschland</a:t>
            </a:r>
          </a:p>
          <a:p>
            <a:pPr marL="342900" indent="-342900">
              <a:buFont typeface="Arial" pitchFamily="34" charset="0"/>
              <a:buChar char="•"/>
            </a:pPr>
            <a:r>
              <a:rPr lang="de-DE" sz="2400" dirty="0" smtClean="0">
                <a:latin typeface="Calibri" pitchFamily="34" charset="0"/>
              </a:rPr>
              <a:t>120.000 Bläserinnen und Bläser von 8 bis 88 Jahren</a:t>
            </a:r>
          </a:p>
          <a:p>
            <a:pPr marL="342900" indent="-342900">
              <a:buFont typeface="Arial" pitchFamily="34" charset="0"/>
              <a:buChar char="•"/>
            </a:pPr>
            <a:r>
              <a:rPr lang="de-DE" sz="2400" dirty="0" smtClean="0">
                <a:latin typeface="Calibri" pitchFamily="34" charset="0"/>
              </a:rPr>
              <a:t>50% davon unter 28 Jahren</a:t>
            </a:r>
          </a:p>
          <a:p>
            <a:pPr marL="342900" indent="-342900">
              <a:buFont typeface="Arial" pitchFamily="34" charset="0"/>
              <a:buChar char="•"/>
            </a:pPr>
            <a:r>
              <a:rPr lang="de-DE" sz="2400" dirty="0" smtClean="0">
                <a:latin typeface="Calibri" pitchFamily="34" charset="0"/>
              </a:rPr>
              <a:t>generations- und milieuübergreifendes Miteinander</a:t>
            </a:r>
            <a:endParaRPr lang="de-DE" sz="2400" dirty="0">
              <a:latin typeface="Calibri" pitchFamily="34" charset="0"/>
            </a:endParaRPr>
          </a:p>
          <a:p>
            <a:pPr marL="342900" indent="-342900">
              <a:buFont typeface="Arial" pitchFamily="34" charset="0"/>
              <a:buChar char="•"/>
            </a:pPr>
            <a:r>
              <a:rPr lang="de-DE" sz="2400" dirty="0" smtClean="0">
                <a:latin typeface="Calibri" pitchFamily="34" charset="0"/>
              </a:rPr>
              <a:t>ehrenamtlich tätige Laienmusiker</a:t>
            </a:r>
          </a:p>
          <a:p>
            <a:pPr marL="342900" indent="-342900">
              <a:buFont typeface="Arial" pitchFamily="34" charset="0"/>
              <a:buChar char="•"/>
            </a:pPr>
            <a:r>
              <a:rPr lang="de-DE" sz="2400" dirty="0" smtClean="0">
                <a:latin typeface="Calibri" pitchFamily="34" charset="0"/>
              </a:rPr>
              <a:t>musikalisches Zentrum: der Choral in all seinen Formen und Stilen von der </a:t>
            </a:r>
            <a:r>
              <a:rPr lang="de-DE" sz="2400" dirty="0">
                <a:latin typeface="Calibri" pitchFamily="34" charset="0"/>
              </a:rPr>
              <a:t>R</a:t>
            </a:r>
            <a:r>
              <a:rPr lang="de-DE" sz="2400" dirty="0" smtClean="0">
                <a:latin typeface="Calibri" pitchFamily="34" charset="0"/>
              </a:rPr>
              <a:t>eformation bis heute</a:t>
            </a:r>
          </a:p>
          <a:p>
            <a:pPr marL="342900" indent="-342900">
              <a:buFont typeface="Arial" pitchFamily="34" charset="0"/>
              <a:buChar char="•"/>
            </a:pPr>
            <a:r>
              <a:rPr lang="de-DE" sz="2400" dirty="0" smtClean="0">
                <a:latin typeface="Calibri" pitchFamily="34" charset="0"/>
              </a:rPr>
              <a:t>Intraden, Präludien, Sonaten, Suiten, Volkslieder, Spirituals, Jazz, Pop u. v. m.</a:t>
            </a:r>
          </a:p>
        </p:txBody>
      </p:sp>
    </p:spTree>
    <p:extLst>
      <p:ext uri="{BB962C8B-B14F-4D97-AF65-F5344CB8AC3E}">
        <p14:creationId xmlns:p14="http://schemas.microsoft.com/office/powerpoint/2010/main" val="3396095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7" descr="Badischer Bläsertag_Gottesdienst_Peter Hec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84800">
            <a:off x="3596973" y="3258161"/>
            <a:ext cx="4736473" cy="31660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CD 1 - 45 Gloria sei dir gesungen.mp3">
            <a:hlinkClick r:id="" action="ppaction://media"/>
          </p:cNvPr>
          <p:cNvPicPr>
            <a:picLocks noChangeAspect="1"/>
          </p:cNvPicPr>
          <p:nvPr>
            <a:audioFile r:link="rId1"/>
            <p:extLst>
              <p:ext uri="{DAA4B4D4-6D71-4841-9C94-3DE7FCFB9230}">
                <p14:media xmlns:p14="http://schemas.microsoft.com/office/powerpoint/2010/main" r:embed="rId2">
                  <p14:trim end="90538.4"/>
                </p14:media>
              </p:ext>
            </p:extLst>
          </p:nvPr>
        </p:nvPicPr>
        <p:blipFill>
          <a:blip r:embed="rId6"/>
          <a:stretch>
            <a:fillRect/>
          </a:stretch>
        </p:blipFill>
        <p:spPr>
          <a:xfrm>
            <a:off x="7363544" y="404664"/>
            <a:ext cx="609600" cy="609600"/>
          </a:xfrm>
          <a:prstGeom prst="rect">
            <a:avLst/>
          </a:prstGeom>
        </p:spPr>
      </p:pic>
      <p:sp>
        <p:nvSpPr>
          <p:cNvPr id="3" name="Textfeld 2"/>
          <p:cNvSpPr txBox="1"/>
          <p:nvPr/>
        </p:nvSpPr>
        <p:spPr>
          <a:xfrm>
            <a:off x="2915816" y="2564904"/>
            <a:ext cx="4752528" cy="2677656"/>
          </a:xfrm>
          <a:prstGeom prst="rect">
            <a:avLst/>
          </a:prstGeom>
          <a:noFill/>
        </p:spPr>
        <p:txBody>
          <a:bodyPr wrap="square" rtlCol="0">
            <a:spAutoFit/>
          </a:bodyPr>
          <a:lstStyle/>
          <a:p>
            <a:r>
              <a:rPr lang="de-DE" sz="2400" b="1" dirty="0" smtClean="0">
                <a:latin typeface="Calibri" pitchFamily="34" charset="0"/>
              </a:rPr>
              <a:t>Posaunenchor im Gottesdienst</a:t>
            </a:r>
          </a:p>
          <a:p>
            <a:pPr marL="342900" indent="-342900">
              <a:buFont typeface="Arial" pitchFamily="34" charset="0"/>
              <a:buChar char="•"/>
            </a:pPr>
            <a:r>
              <a:rPr lang="de-DE" sz="2400" dirty="0" smtClean="0">
                <a:latin typeface="Calibri" pitchFamily="34" charset="0"/>
              </a:rPr>
              <a:t>besonders festliche Musik</a:t>
            </a:r>
          </a:p>
          <a:p>
            <a:pPr marL="342900" indent="-342900">
              <a:buFont typeface="Arial" pitchFamily="34" charset="0"/>
              <a:buChar char="•"/>
            </a:pPr>
            <a:r>
              <a:rPr lang="de-DE" sz="2400" dirty="0" smtClean="0">
                <a:latin typeface="Calibri" pitchFamily="34" charset="0"/>
              </a:rPr>
              <a:t>Musik zum Ein- und Ausgang</a:t>
            </a:r>
          </a:p>
          <a:p>
            <a:pPr marL="342900" indent="-342900">
              <a:buFont typeface="Arial" pitchFamily="34" charset="0"/>
              <a:buChar char="•"/>
            </a:pPr>
            <a:r>
              <a:rPr lang="de-DE" sz="2400" dirty="0" smtClean="0">
                <a:latin typeface="Calibri" pitchFamily="34" charset="0"/>
              </a:rPr>
              <a:t>Liedbegleitung</a:t>
            </a:r>
          </a:p>
          <a:p>
            <a:pPr marL="342900" indent="-342900">
              <a:buFont typeface="Arial" pitchFamily="34" charset="0"/>
              <a:buChar char="•"/>
            </a:pPr>
            <a:r>
              <a:rPr lang="de-DE" sz="2400" dirty="0" smtClean="0">
                <a:latin typeface="Calibri" pitchFamily="34" charset="0"/>
              </a:rPr>
              <a:t>Liturgie</a:t>
            </a:r>
          </a:p>
          <a:p>
            <a:pPr marL="342900" indent="-342900">
              <a:buFont typeface="Arial" pitchFamily="34" charset="0"/>
              <a:buChar char="•"/>
            </a:pPr>
            <a:r>
              <a:rPr lang="de-DE" sz="2400" dirty="0" smtClean="0">
                <a:latin typeface="Calibri" pitchFamily="34" charset="0"/>
              </a:rPr>
              <a:t>Musik als vertiefendes Medium</a:t>
            </a:r>
          </a:p>
          <a:p>
            <a:pPr marL="342900" indent="-342900">
              <a:buFont typeface="Arial" pitchFamily="34" charset="0"/>
              <a:buChar char="•"/>
            </a:pPr>
            <a:endParaRPr lang="de-DE" sz="2400" dirty="0" smtClean="0">
              <a:latin typeface="Calibri" pitchFamily="34" charset="0"/>
            </a:endParaRPr>
          </a:p>
        </p:txBody>
      </p:sp>
      <p:pic>
        <p:nvPicPr>
          <p:cNvPr id="4" name="Grafik 3" descr="Gottesdienst 2.JPG"/>
          <p:cNvPicPr>
            <a:picLocks noChangeAspect="1"/>
          </p:cNvPicPr>
          <p:nvPr/>
        </p:nvPicPr>
        <p:blipFill>
          <a:blip r:embed="rId7" cstate="print"/>
          <a:stretch>
            <a:fillRect/>
          </a:stretch>
        </p:blipFill>
        <p:spPr>
          <a:xfrm>
            <a:off x="539552" y="2564904"/>
            <a:ext cx="2088232" cy="27843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2050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11" fill="hold"/>
                                        <p:tgtEl>
                                          <p:spTgt spid="10"/>
                                        </p:tgtEl>
                                      </p:cBhvr>
                                    </p:cmd>
                                  </p:childTnLst>
                                </p:cTn>
                              </p:par>
                              <p:par>
                                <p:cTn id="7" presetID="10" presetClass="entr" presetSubtype="0" fill="hold"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2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13811"/>
                            </p:stCondLst>
                            <p:childTnLst>
                              <p:par>
                                <p:cTn id="14" presetID="10" presetClass="exit" presetSubtype="0" fill="hold" nodeType="after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md type="call" cmd="stop">
                                      <p:cBhvr>
                                        <p:cTn id="17" dur="1">
                                          <p:stCondLst>
                                            <p:cond delay="499"/>
                                          </p:stCondLst>
                                        </p:cTn>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2000"/>
                                        <p:tgtEl>
                                          <p:spTgt spid="5"/>
                                        </p:tgtEl>
                                      </p:cBhvr>
                                    </p:animEffect>
                                    <p:anim calcmode="lin" valueType="num">
                                      <p:cBhvr>
                                        <p:cTn id="22" dur="2000"/>
                                        <p:tgtEl>
                                          <p:spTgt spid="5"/>
                                        </p:tgtEl>
                                        <p:attrNameLst>
                                          <p:attrName>ppt_x</p:attrName>
                                        </p:attrNameLst>
                                      </p:cBhvr>
                                      <p:tavLst>
                                        <p:tav tm="0">
                                          <p:val>
                                            <p:strVal val="ppt_x"/>
                                          </p:val>
                                        </p:tav>
                                        <p:tav tm="100000">
                                          <p:val>
                                            <p:strVal val="ppt_x"/>
                                          </p:val>
                                        </p:tav>
                                      </p:tavLst>
                                    </p:anim>
                                    <p:anim calcmode="lin" valueType="num">
                                      <p:cBhvr>
                                        <p:cTn id="23" dur="2000"/>
                                        <p:tgtEl>
                                          <p:spTgt spid="5"/>
                                        </p:tgtEl>
                                        <p:attrNameLst>
                                          <p:attrName>ppt_y</p:attrName>
                                        </p:attrNameLst>
                                      </p:cBhvr>
                                      <p:tavLst>
                                        <p:tav tm="0">
                                          <p:val>
                                            <p:strVal val="ppt_y"/>
                                          </p:val>
                                        </p:tav>
                                        <p:tav tm="100000">
                                          <p:val>
                                            <p:strVal val="ppt_y+.1"/>
                                          </p:val>
                                        </p:tav>
                                      </p:tavLst>
                                    </p:anim>
                                    <p:set>
                                      <p:cBhvr>
                                        <p:cTn id="24" dur="1" fill="hold">
                                          <p:stCondLst>
                                            <p:cond delay="1999"/>
                                          </p:stCondLst>
                                        </p:cTn>
                                        <p:tgtEl>
                                          <p:spTgt spid="5"/>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7" descr="Leipzig 2008.06. Großveranstaltun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3037515"/>
            <a:ext cx="4938470" cy="3703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feld 2"/>
          <p:cNvSpPr txBox="1"/>
          <p:nvPr/>
        </p:nvSpPr>
        <p:spPr>
          <a:xfrm>
            <a:off x="2915816" y="2564904"/>
            <a:ext cx="4752528" cy="2677656"/>
          </a:xfrm>
          <a:prstGeom prst="rect">
            <a:avLst/>
          </a:prstGeom>
          <a:noFill/>
        </p:spPr>
        <p:txBody>
          <a:bodyPr wrap="square" rtlCol="0">
            <a:spAutoFit/>
          </a:bodyPr>
          <a:lstStyle/>
          <a:p>
            <a:r>
              <a:rPr lang="de-DE" sz="2400" b="1" dirty="0" smtClean="0">
                <a:latin typeface="Calibri" pitchFamily="34" charset="0"/>
              </a:rPr>
              <a:t>weitere Einsatzgebiete:</a:t>
            </a:r>
          </a:p>
          <a:p>
            <a:pPr marL="342900" indent="-342900">
              <a:buFont typeface="Arial" pitchFamily="34" charset="0"/>
              <a:buChar char="•"/>
            </a:pPr>
            <a:r>
              <a:rPr lang="de-DE" sz="2400" dirty="0" smtClean="0">
                <a:latin typeface="Calibri" pitchFamily="34" charset="0"/>
              </a:rPr>
              <a:t>Mission</a:t>
            </a:r>
          </a:p>
          <a:p>
            <a:pPr marL="342900" indent="-342900">
              <a:buFont typeface="Arial" pitchFamily="34" charset="0"/>
              <a:buChar char="•"/>
            </a:pPr>
            <a:r>
              <a:rPr lang="de-DE" sz="2400" dirty="0" smtClean="0">
                <a:latin typeface="Calibri" pitchFamily="34" charset="0"/>
              </a:rPr>
              <a:t>Diakonie</a:t>
            </a:r>
          </a:p>
          <a:p>
            <a:pPr marL="342900" indent="-342900">
              <a:buFont typeface="Arial" pitchFamily="34" charset="0"/>
              <a:buChar char="•"/>
            </a:pPr>
            <a:r>
              <a:rPr lang="de-DE" sz="2400" dirty="0" smtClean="0">
                <a:latin typeface="Calibri" pitchFamily="34" charset="0"/>
              </a:rPr>
              <a:t>Großveranstaltungen</a:t>
            </a:r>
          </a:p>
          <a:p>
            <a:pPr marL="342900" indent="-342900">
              <a:buFont typeface="Arial" pitchFamily="34" charset="0"/>
              <a:buChar char="•"/>
            </a:pPr>
            <a:r>
              <a:rPr lang="de-DE" sz="2400" dirty="0" smtClean="0">
                <a:latin typeface="Calibri" pitchFamily="34" charset="0"/>
              </a:rPr>
              <a:t>Konzerte</a:t>
            </a:r>
          </a:p>
          <a:p>
            <a:pPr marL="342900" indent="-342900">
              <a:buFont typeface="Arial" pitchFamily="34" charset="0"/>
              <a:buChar char="•"/>
            </a:pPr>
            <a:r>
              <a:rPr lang="de-DE" sz="2400" dirty="0" smtClean="0">
                <a:latin typeface="Calibri" pitchFamily="34" charset="0"/>
              </a:rPr>
              <a:t>Straßenfeste</a:t>
            </a:r>
          </a:p>
          <a:p>
            <a:pPr marL="342900" indent="-342900">
              <a:buFont typeface="Arial" pitchFamily="34" charset="0"/>
              <a:buChar char="•"/>
            </a:pPr>
            <a:r>
              <a:rPr lang="de-DE" sz="2400" dirty="0" smtClean="0">
                <a:latin typeface="Calibri" pitchFamily="34" charset="0"/>
              </a:rPr>
              <a:t>u. v. m.</a:t>
            </a:r>
          </a:p>
        </p:txBody>
      </p:sp>
      <p:pic>
        <p:nvPicPr>
          <p:cNvPr id="6" name="Grafik 5" descr="Missionarisch Blasen.jpg"/>
          <p:cNvPicPr>
            <a:picLocks noChangeAspect="1"/>
          </p:cNvPicPr>
          <p:nvPr/>
        </p:nvPicPr>
        <p:blipFill rotWithShape="1">
          <a:blip r:embed="rId4" cstate="print"/>
          <a:srcRect l="24127" r="25245"/>
          <a:stretch/>
        </p:blipFill>
        <p:spPr>
          <a:xfrm>
            <a:off x="323528" y="2420888"/>
            <a:ext cx="2168866" cy="321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descr="kurrendeblasen.JPG"/>
          <p:cNvPicPr>
            <a:picLocks noChangeAspect="1"/>
          </p:cNvPicPr>
          <p:nvPr/>
        </p:nvPicPr>
        <p:blipFill>
          <a:blip r:embed="rId5"/>
          <a:stretch>
            <a:fillRect/>
          </a:stretch>
        </p:blipFill>
        <p:spPr>
          <a:xfrm>
            <a:off x="6486134" y="2537977"/>
            <a:ext cx="2364419" cy="1773957"/>
          </a:xfrm>
          <a:prstGeom prst="rect">
            <a:avLst/>
          </a:prstGeom>
          <a:solidFill>
            <a:srgbClr val="FFFFFF">
              <a:shade val="85000"/>
            </a:srgbClr>
          </a:solidFill>
          <a:ln w="117475"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00000">
            <a:off x="5725948" y="4382086"/>
            <a:ext cx="2722357" cy="2041768"/>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971" y="5101555"/>
            <a:ext cx="2177877" cy="1639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54198" y="4941168"/>
            <a:ext cx="2178042" cy="1633531"/>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039587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099"/>
                                        </p:tgtEl>
                                        <p:attrNameLst>
                                          <p:attrName>style.visibility</p:attrName>
                                        </p:attrNameLst>
                                      </p:cBhvr>
                                      <p:to>
                                        <p:strVal val="visible"/>
                                      </p:to>
                                    </p:set>
                                    <p:animEffect transition="in" filter="fade">
                                      <p:cBhvr>
                                        <p:cTn id="46" dur="500"/>
                                        <p:tgtEl>
                                          <p:spTgt spid="409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500"/>
                                        <p:tgtEl>
                                          <p:spTgt spid="3">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708920"/>
            <a:ext cx="5112568" cy="3416320"/>
          </a:xfrm>
          <a:prstGeom prst="rect">
            <a:avLst/>
          </a:prstGeom>
          <a:noFill/>
        </p:spPr>
        <p:txBody>
          <a:bodyPr wrap="square" rtlCol="0">
            <a:spAutoFit/>
          </a:bodyPr>
          <a:lstStyle/>
          <a:p>
            <a:r>
              <a:rPr lang="de-DE" sz="2400" b="1" dirty="0" smtClean="0">
                <a:latin typeface="Calibri" pitchFamily="34" charset="0"/>
              </a:rPr>
              <a:t>Die Badische Posaunenarbeit …</a:t>
            </a:r>
          </a:p>
          <a:p>
            <a:pPr marL="342900" indent="-342900">
              <a:buFont typeface="Arial" pitchFamily="34" charset="0"/>
              <a:buChar char="•"/>
            </a:pPr>
            <a:r>
              <a:rPr lang="de-DE" sz="2400" dirty="0">
                <a:latin typeface="Calibri" pitchFamily="34" charset="0"/>
              </a:rPr>
              <a:t>Einrichtung der EKIBA</a:t>
            </a:r>
          </a:p>
          <a:p>
            <a:pPr marL="342900" indent="-342900">
              <a:buFont typeface="Arial" pitchFamily="34" charset="0"/>
              <a:buChar char="•"/>
            </a:pPr>
            <a:r>
              <a:rPr lang="de-DE" sz="2400" dirty="0" smtClean="0">
                <a:latin typeface="Calibri" pitchFamily="34" charset="0"/>
              </a:rPr>
              <a:t>280 Posaunenchöre von Wertheim bis Konstanz</a:t>
            </a:r>
          </a:p>
          <a:p>
            <a:pPr marL="342900" indent="-342900">
              <a:buFont typeface="Arial" pitchFamily="34" charset="0"/>
              <a:buChar char="•"/>
            </a:pPr>
            <a:r>
              <a:rPr lang="de-DE" sz="2400" dirty="0" smtClean="0">
                <a:latin typeface="Calibri" pitchFamily="34" charset="0"/>
              </a:rPr>
              <a:t>3 Hauptamtliche </a:t>
            </a:r>
            <a:r>
              <a:rPr lang="de-DE" sz="2400" dirty="0" smtClean="0">
                <a:latin typeface="Calibri" pitchFamily="34" charset="0"/>
                <a:sym typeface="Wingdings"/>
              </a:rPr>
              <a:t>betreuen</a:t>
            </a:r>
            <a:br>
              <a:rPr lang="de-DE" sz="2400" dirty="0" smtClean="0">
                <a:latin typeface="Calibri" pitchFamily="34" charset="0"/>
                <a:sym typeface="Wingdings"/>
              </a:rPr>
            </a:br>
            <a:r>
              <a:rPr lang="de-DE" sz="2400" dirty="0" smtClean="0">
                <a:latin typeface="Calibri" pitchFamily="34" charset="0"/>
              </a:rPr>
              <a:t>5.500 Ehrenamtliche</a:t>
            </a:r>
          </a:p>
          <a:p>
            <a:pPr marL="342900" indent="-342900">
              <a:buFont typeface="Arial" pitchFamily="34" charset="0"/>
              <a:buChar char="•"/>
            </a:pPr>
            <a:r>
              <a:rPr lang="de-DE" sz="2400" dirty="0" smtClean="0">
                <a:latin typeface="Calibri" pitchFamily="34" charset="0"/>
              </a:rPr>
              <a:t>Mitglied im </a:t>
            </a:r>
            <a:r>
              <a:rPr lang="de-DE" sz="2400" dirty="0" err="1" smtClean="0">
                <a:latin typeface="Calibri" pitchFamily="34" charset="0"/>
              </a:rPr>
              <a:t>EPiD</a:t>
            </a:r>
            <a:r>
              <a:rPr lang="de-DE" sz="2400" dirty="0" smtClean="0">
                <a:latin typeface="Calibri" pitchFamily="34" charset="0"/>
              </a:rPr>
              <a:t> e. V.</a:t>
            </a:r>
          </a:p>
          <a:p>
            <a:pPr marL="342900" indent="-342900">
              <a:buFont typeface="Arial" pitchFamily="34" charset="0"/>
              <a:buChar char="•"/>
            </a:pPr>
            <a:r>
              <a:rPr lang="de-DE" sz="2400" dirty="0" smtClean="0">
                <a:latin typeface="Calibri" pitchFamily="34" charset="0"/>
              </a:rPr>
              <a:t>Mitglied im Landesmusikrat</a:t>
            </a:r>
          </a:p>
          <a:p>
            <a:pPr marL="342900" indent="-342900">
              <a:buFont typeface="Arial" pitchFamily="34" charset="0"/>
              <a:buChar char="•"/>
            </a:pPr>
            <a:r>
              <a:rPr lang="de-DE" sz="2400" dirty="0" smtClean="0">
                <a:latin typeface="Calibri" pitchFamily="34" charset="0"/>
              </a:rPr>
              <a:t>sehr gute Ökumene in Baden</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444" y="2492896"/>
            <a:ext cx="2920044" cy="4142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175823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1131311323"/>
              </p:ext>
            </p:extLst>
          </p:nvPr>
        </p:nvGraphicFramePr>
        <p:xfrm>
          <a:off x="1524000" y="2852936"/>
          <a:ext cx="6864424" cy="216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p:cNvSpPr txBox="1"/>
          <p:nvPr/>
        </p:nvSpPr>
        <p:spPr>
          <a:xfrm>
            <a:off x="2469886" y="2708920"/>
            <a:ext cx="4204228" cy="369332"/>
          </a:xfrm>
          <a:prstGeom prst="rect">
            <a:avLst/>
          </a:prstGeom>
          <a:noFill/>
        </p:spPr>
        <p:txBody>
          <a:bodyPr wrap="none" rtlCol="0">
            <a:spAutoFit/>
          </a:bodyPr>
          <a:lstStyle/>
          <a:p>
            <a:r>
              <a:rPr lang="de-DE" b="1" dirty="0" smtClean="0">
                <a:latin typeface="Calibri" pitchFamily="34" charset="0"/>
              </a:rPr>
              <a:t>Die Organe der Badischen Posaunenarbeit</a:t>
            </a:r>
            <a:endParaRPr lang="de-DE" b="1" dirty="0">
              <a:latin typeface="Calibri" pitchFamily="34" charset="0"/>
            </a:endParaRPr>
          </a:p>
        </p:txBody>
      </p:sp>
    </p:spTree>
    <p:extLst>
      <p:ext uri="{BB962C8B-B14F-4D97-AF65-F5344CB8AC3E}">
        <p14:creationId xmlns:p14="http://schemas.microsoft.com/office/powerpoint/2010/main" val="246622905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348372"/>
            <a:ext cx="3755909" cy="2816932"/>
          </a:xfrm>
          <a:prstGeom prst="rect">
            <a:avLst/>
          </a:prstGeom>
          <a:solidFill>
            <a:srgbClr val="FFFFFF">
              <a:shade val="85000"/>
            </a:srgbClr>
          </a:solidFill>
          <a:ln w="1206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feld 2"/>
          <p:cNvSpPr txBox="1"/>
          <p:nvPr/>
        </p:nvSpPr>
        <p:spPr>
          <a:xfrm>
            <a:off x="827584" y="2708920"/>
            <a:ext cx="6120680" cy="3785652"/>
          </a:xfrm>
          <a:prstGeom prst="rect">
            <a:avLst/>
          </a:prstGeom>
          <a:noFill/>
        </p:spPr>
        <p:txBody>
          <a:bodyPr wrap="square" rtlCol="0">
            <a:spAutoFit/>
          </a:bodyPr>
          <a:lstStyle/>
          <a:p>
            <a:r>
              <a:rPr lang="de-DE" sz="2400" b="1" dirty="0" smtClean="0">
                <a:latin typeface="Calibri" pitchFamily="34" charset="0"/>
              </a:rPr>
              <a:t>Lehrgänge zur Aus- und Weiterbildung</a:t>
            </a:r>
          </a:p>
          <a:p>
            <a:pPr marL="342900" indent="-342900">
              <a:buFont typeface="Arial" pitchFamily="34" charset="0"/>
              <a:buChar char="•"/>
            </a:pPr>
            <a:r>
              <a:rPr lang="de-DE" sz="2400" dirty="0" smtClean="0">
                <a:latin typeface="Calibri" pitchFamily="34" charset="0"/>
              </a:rPr>
              <a:t>Chorleiterlehrgänge</a:t>
            </a:r>
            <a:endParaRPr lang="de-DE" sz="2400" dirty="0">
              <a:latin typeface="Calibri" pitchFamily="34" charset="0"/>
            </a:endParaRPr>
          </a:p>
          <a:p>
            <a:pPr marL="342900" indent="-342900">
              <a:buFont typeface="Arial" pitchFamily="34" charset="0"/>
              <a:buChar char="•"/>
            </a:pPr>
            <a:r>
              <a:rPr lang="de-DE" sz="2400" dirty="0" smtClean="0">
                <a:latin typeface="Calibri" pitchFamily="34" charset="0"/>
              </a:rPr>
              <a:t>Anfängerausbilderlehrgang</a:t>
            </a:r>
          </a:p>
          <a:p>
            <a:pPr marL="342900" indent="-342900">
              <a:buFont typeface="Arial" pitchFamily="34" charset="0"/>
              <a:buChar char="•"/>
            </a:pPr>
            <a:r>
              <a:rPr lang="de-DE" sz="2400" dirty="0" smtClean="0">
                <a:latin typeface="Calibri" pitchFamily="34" charset="0"/>
              </a:rPr>
              <a:t>Junges Blech</a:t>
            </a:r>
          </a:p>
          <a:p>
            <a:pPr marL="342900" indent="-342900">
              <a:buFont typeface="Arial" pitchFamily="34" charset="0"/>
              <a:buChar char="•"/>
            </a:pPr>
            <a:r>
              <a:rPr lang="de-DE" sz="2400" dirty="0" smtClean="0">
                <a:latin typeface="Calibri" pitchFamily="34" charset="0"/>
              </a:rPr>
              <a:t>Tiefes und Hohes Blech</a:t>
            </a:r>
          </a:p>
          <a:p>
            <a:pPr marL="342900" indent="-342900">
              <a:buFont typeface="Arial" pitchFamily="34" charset="0"/>
              <a:buChar char="•"/>
            </a:pPr>
            <a:r>
              <a:rPr lang="de-DE" sz="2400" dirty="0" smtClean="0">
                <a:latin typeface="Calibri" pitchFamily="34" charset="0"/>
              </a:rPr>
              <a:t>Swingendes Blech</a:t>
            </a:r>
          </a:p>
          <a:p>
            <a:pPr marL="342900" indent="-342900">
              <a:buFont typeface="Arial" pitchFamily="34" charset="0"/>
              <a:buChar char="•"/>
            </a:pPr>
            <a:r>
              <a:rPr lang="de-DE" sz="2400" dirty="0" smtClean="0">
                <a:latin typeface="Calibri" pitchFamily="34" charset="0"/>
              </a:rPr>
              <a:t>Bläserlehrgang mit</a:t>
            </a:r>
            <a:br>
              <a:rPr lang="de-DE" sz="2400" dirty="0" smtClean="0">
                <a:latin typeface="Calibri" pitchFamily="34" charset="0"/>
              </a:rPr>
            </a:br>
            <a:r>
              <a:rPr lang="de-DE" sz="2400" dirty="0" smtClean="0">
                <a:latin typeface="Calibri" pitchFamily="34" charset="0"/>
              </a:rPr>
              <a:t>Einzelunterricht</a:t>
            </a:r>
          </a:p>
          <a:p>
            <a:pPr marL="342900" indent="-342900">
              <a:buFont typeface="Arial" pitchFamily="34" charset="0"/>
              <a:buChar char="•"/>
            </a:pPr>
            <a:r>
              <a:rPr lang="de-DE" sz="2400" dirty="0" smtClean="0">
                <a:latin typeface="Calibri" pitchFamily="34" charset="0"/>
              </a:rPr>
              <a:t>Bläserlehrgang für</a:t>
            </a:r>
            <a:br>
              <a:rPr lang="de-DE" sz="2400" dirty="0" smtClean="0">
                <a:latin typeface="Calibri" pitchFamily="34" charset="0"/>
              </a:rPr>
            </a:br>
            <a:r>
              <a:rPr lang="de-DE" sz="2400" dirty="0" smtClean="0">
                <a:latin typeface="Calibri" pitchFamily="34" charset="0"/>
              </a:rPr>
              <a:t>erwachsene Anfänger</a:t>
            </a:r>
          </a:p>
        </p:txBody>
      </p:sp>
    </p:spTree>
    <p:extLst>
      <p:ext uri="{BB962C8B-B14F-4D97-AF65-F5344CB8AC3E}">
        <p14:creationId xmlns:p14="http://schemas.microsoft.com/office/powerpoint/2010/main" val="194709708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471985"/>
            <a:ext cx="4608512" cy="3693319"/>
          </a:xfrm>
          <a:prstGeom prst="rect">
            <a:avLst/>
          </a:prstGeom>
          <a:noFill/>
        </p:spPr>
        <p:txBody>
          <a:bodyPr wrap="square" rtlCol="0">
            <a:spAutoFit/>
          </a:bodyPr>
          <a:lstStyle/>
          <a:p>
            <a:r>
              <a:rPr lang="de-DE" sz="2400" b="1" dirty="0" smtClean="0">
                <a:latin typeface="Calibri" pitchFamily="34" charset="0"/>
              </a:rPr>
              <a:t>Freizeiten für die Gemeinschaft</a:t>
            </a:r>
          </a:p>
          <a:p>
            <a:pPr marL="342900" indent="-342900">
              <a:buFont typeface="Arial" pitchFamily="34" charset="0"/>
              <a:buChar char="•"/>
            </a:pPr>
            <a:r>
              <a:rPr lang="de-DE" sz="2400" dirty="0" smtClean="0">
                <a:latin typeface="Calibri" pitchFamily="34" charset="0"/>
              </a:rPr>
              <a:t>Familienfreizeiten</a:t>
            </a:r>
            <a:br>
              <a:rPr lang="de-DE" sz="2400" dirty="0" smtClean="0">
                <a:latin typeface="Calibri" pitchFamily="34" charset="0"/>
              </a:rPr>
            </a:br>
            <a:r>
              <a:rPr lang="de-DE" dirty="0" smtClean="0">
                <a:latin typeface="Calibri" pitchFamily="34" charset="0"/>
              </a:rPr>
              <a:t>- </a:t>
            </a:r>
            <a:r>
              <a:rPr lang="de-DE" dirty="0" err="1" smtClean="0">
                <a:latin typeface="Calibri" pitchFamily="34" charset="0"/>
              </a:rPr>
              <a:t>Villar</a:t>
            </a:r>
            <a:r>
              <a:rPr lang="de-DE" dirty="0" smtClean="0">
                <a:latin typeface="Calibri" pitchFamily="34" charset="0"/>
              </a:rPr>
              <a:t> </a:t>
            </a:r>
            <a:r>
              <a:rPr lang="de-DE" dirty="0" err="1" smtClean="0">
                <a:latin typeface="Calibri" pitchFamily="34" charset="0"/>
              </a:rPr>
              <a:t>Pellice</a:t>
            </a:r>
            <a:r>
              <a:rPr lang="de-DE" dirty="0" smtClean="0">
                <a:latin typeface="Calibri" pitchFamily="34" charset="0"/>
              </a:rPr>
              <a:t> (Waldenser)</a:t>
            </a:r>
            <a:br>
              <a:rPr lang="de-DE" dirty="0" smtClean="0">
                <a:latin typeface="Calibri" pitchFamily="34" charset="0"/>
              </a:rPr>
            </a:br>
            <a:r>
              <a:rPr lang="de-DE" dirty="0" smtClean="0">
                <a:latin typeface="Calibri" pitchFamily="34" charset="0"/>
              </a:rPr>
              <a:t>- St. Hippolyte du Fort (Hugenotten)</a:t>
            </a:r>
            <a:endParaRPr lang="de-DE" dirty="0">
              <a:latin typeface="Calibri" pitchFamily="34" charset="0"/>
            </a:endParaRPr>
          </a:p>
          <a:p>
            <a:pPr marL="342900" indent="-342900">
              <a:buFont typeface="Arial" pitchFamily="34" charset="0"/>
              <a:buChar char="•"/>
            </a:pPr>
            <a:r>
              <a:rPr lang="de-DE" sz="2400" dirty="0" smtClean="0">
                <a:latin typeface="Calibri" pitchFamily="34" charset="0"/>
              </a:rPr>
              <a:t>Jugendfreizeiten</a:t>
            </a:r>
            <a:br>
              <a:rPr lang="de-DE" sz="2400" dirty="0" smtClean="0">
                <a:latin typeface="Calibri" pitchFamily="34" charset="0"/>
              </a:rPr>
            </a:br>
            <a:r>
              <a:rPr lang="de-DE" dirty="0" smtClean="0">
                <a:latin typeface="Calibri" pitchFamily="34" charset="0"/>
              </a:rPr>
              <a:t>- Segeln auf dem Ijsselmeer</a:t>
            </a:r>
            <a:br>
              <a:rPr lang="de-DE" dirty="0" smtClean="0">
                <a:latin typeface="Calibri" pitchFamily="34" charset="0"/>
              </a:rPr>
            </a:br>
            <a:r>
              <a:rPr lang="de-DE" dirty="0" smtClean="0">
                <a:latin typeface="Calibri" pitchFamily="34" charset="0"/>
              </a:rPr>
              <a:t>- Baden &amp; Kultur in </a:t>
            </a:r>
            <a:r>
              <a:rPr lang="de-DE" dirty="0" err="1" smtClean="0">
                <a:latin typeface="Calibri" pitchFamily="34" charset="0"/>
              </a:rPr>
              <a:t>Malaga</a:t>
            </a:r>
            <a:r>
              <a:rPr lang="de-DE" dirty="0" smtClean="0">
                <a:latin typeface="Calibri" pitchFamily="34" charset="0"/>
              </a:rPr>
              <a:t> oder </a:t>
            </a:r>
            <a:r>
              <a:rPr lang="de-DE" dirty="0" err="1" smtClean="0">
                <a:latin typeface="Calibri" pitchFamily="34" charset="0"/>
              </a:rPr>
              <a:t>Bolsena</a:t>
            </a:r>
            <a:endParaRPr lang="de-DE" dirty="0" smtClean="0">
              <a:latin typeface="Calibri" pitchFamily="34" charset="0"/>
            </a:endParaRPr>
          </a:p>
          <a:p>
            <a:pPr marL="342900" indent="-342900">
              <a:buFont typeface="Arial" pitchFamily="34" charset="0"/>
              <a:buChar char="•"/>
            </a:pPr>
            <a:r>
              <a:rPr lang="de-DE" sz="2400" dirty="0" smtClean="0">
                <a:latin typeface="Calibri" pitchFamily="34" charset="0"/>
              </a:rPr>
              <a:t>Motorradfreizeiten</a:t>
            </a:r>
            <a:br>
              <a:rPr lang="de-DE" sz="2400" dirty="0" smtClean="0">
                <a:latin typeface="Calibri" pitchFamily="34" charset="0"/>
              </a:rPr>
            </a:br>
            <a:r>
              <a:rPr lang="de-DE" dirty="0" smtClean="0">
                <a:latin typeface="Calibri" pitchFamily="34" charset="0"/>
              </a:rPr>
              <a:t>mit Touren durch Deutschland und Europa</a:t>
            </a:r>
          </a:p>
          <a:p>
            <a:pPr marL="342900" indent="-342900">
              <a:buFont typeface="Arial" pitchFamily="34" charset="0"/>
              <a:buChar char="•"/>
            </a:pPr>
            <a:r>
              <a:rPr lang="de-DE" sz="2400" dirty="0" smtClean="0">
                <a:latin typeface="Calibri" pitchFamily="34" charset="0"/>
              </a:rPr>
              <a:t>Studienfahrten</a:t>
            </a:r>
            <a:br>
              <a:rPr lang="de-DE" sz="2400" dirty="0" smtClean="0">
                <a:latin typeface="Calibri" pitchFamily="34" charset="0"/>
              </a:rPr>
            </a:br>
            <a:r>
              <a:rPr lang="de-DE" dirty="0" smtClean="0">
                <a:latin typeface="Calibri" pitchFamily="34" charset="0"/>
              </a:rPr>
              <a:t>nach Rom und Ungarn</a:t>
            </a:r>
            <a:endParaRPr lang="de-DE" sz="2400" dirty="0" smtClean="0">
              <a:latin typeface="Calibri" pitchFamily="34"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864" y="404665"/>
            <a:ext cx="2405077" cy="180380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2016">
            <a:off x="6124846" y="1788317"/>
            <a:ext cx="2573148" cy="1929861"/>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864" y="3284984"/>
            <a:ext cx="2363754" cy="177281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508">
            <a:off x="5430786" y="4659838"/>
            <a:ext cx="2107213" cy="158041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8842" y="4464496"/>
            <a:ext cx="1707654" cy="227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290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7584" y="2471985"/>
            <a:ext cx="5256584" cy="3908762"/>
          </a:xfrm>
          <a:prstGeom prst="rect">
            <a:avLst/>
          </a:prstGeom>
          <a:noFill/>
        </p:spPr>
        <p:txBody>
          <a:bodyPr wrap="square" rtlCol="0">
            <a:spAutoFit/>
          </a:bodyPr>
          <a:lstStyle/>
          <a:p>
            <a:r>
              <a:rPr lang="de-DE" sz="2400" b="1" dirty="0" smtClean="0">
                <a:latin typeface="Calibri" pitchFamily="34" charset="0"/>
              </a:rPr>
              <a:t>Begabtenförderung</a:t>
            </a:r>
          </a:p>
          <a:p>
            <a:pPr marL="342900" indent="-342900">
              <a:buFont typeface="Arial" pitchFamily="34" charset="0"/>
              <a:buChar char="•"/>
            </a:pPr>
            <a:r>
              <a:rPr lang="de-DE" sz="2400" dirty="0">
                <a:latin typeface="Calibri" pitchFamily="34" charset="0"/>
              </a:rPr>
              <a:t>Jugendposaunenchor Nordbaden</a:t>
            </a:r>
          </a:p>
          <a:p>
            <a:pPr marL="342900" indent="-342900">
              <a:buFont typeface="Arial" pitchFamily="34" charset="0"/>
              <a:buChar char="•"/>
            </a:pPr>
            <a:r>
              <a:rPr lang="de-DE" sz="2400" dirty="0">
                <a:latin typeface="Calibri" pitchFamily="34" charset="0"/>
              </a:rPr>
              <a:t>Jugendposaunenchor Südbaden</a:t>
            </a:r>
          </a:p>
          <a:p>
            <a:pPr marL="342900" indent="-342900">
              <a:buFont typeface="Arial" pitchFamily="34" charset="0"/>
              <a:buChar char="•"/>
            </a:pPr>
            <a:r>
              <a:rPr lang="de-DE" sz="2400" dirty="0">
                <a:latin typeface="Calibri" pitchFamily="34" charset="0"/>
              </a:rPr>
              <a:t>Bläserkreis der Hochschule </a:t>
            </a:r>
            <a:r>
              <a:rPr lang="de-DE" sz="2400" dirty="0" smtClean="0">
                <a:latin typeface="Calibri" pitchFamily="34" charset="0"/>
              </a:rPr>
              <a:t>für</a:t>
            </a:r>
            <a:br>
              <a:rPr lang="de-DE" sz="2400" dirty="0" smtClean="0">
                <a:latin typeface="Calibri" pitchFamily="34" charset="0"/>
              </a:rPr>
            </a:br>
            <a:r>
              <a:rPr lang="de-DE" sz="2400" dirty="0" smtClean="0">
                <a:latin typeface="Calibri" pitchFamily="34" charset="0"/>
              </a:rPr>
              <a:t>Kirchenmusik </a:t>
            </a:r>
            <a:r>
              <a:rPr lang="de-DE" sz="2400" dirty="0">
                <a:latin typeface="Calibri" pitchFamily="34" charset="0"/>
              </a:rPr>
              <a:t>Heidelberg</a:t>
            </a:r>
          </a:p>
          <a:p>
            <a:pPr marL="342900" indent="-342900">
              <a:buFont typeface="Arial" pitchFamily="34" charset="0"/>
              <a:buChar char="•"/>
            </a:pPr>
            <a:r>
              <a:rPr lang="de-DE" sz="2400" dirty="0" smtClean="0">
                <a:latin typeface="Calibri" pitchFamily="34" charset="0"/>
              </a:rPr>
              <a:t>Nordbadisches Blechbläserensemble</a:t>
            </a:r>
          </a:p>
          <a:p>
            <a:pPr marL="342900" indent="-342900">
              <a:buFont typeface="Arial" pitchFamily="34" charset="0"/>
              <a:buChar char="•"/>
            </a:pPr>
            <a:r>
              <a:rPr lang="de-DE" sz="2400" dirty="0" smtClean="0">
                <a:latin typeface="Calibri" pitchFamily="34" charset="0"/>
              </a:rPr>
              <a:t>Mittelbadischer Bläserkreis</a:t>
            </a:r>
          </a:p>
          <a:p>
            <a:pPr marL="342900" indent="-342900">
              <a:buFont typeface="Arial" pitchFamily="34" charset="0"/>
              <a:buChar char="•"/>
            </a:pPr>
            <a:r>
              <a:rPr lang="de-DE" sz="2400" dirty="0" smtClean="0">
                <a:latin typeface="Calibri" pitchFamily="34" charset="0"/>
              </a:rPr>
              <a:t>Südbadisches Blechbläserensemble</a:t>
            </a:r>
          </a:p>
          <a:p>
            <a:pPr marL="342900" indent="-342900">
              <a:buFont typeface="Arial" pitchFamily="34" charset="0"/>
              <a:buChar char="•"/>
            </a:pPr>
            <a:endParaRPr lang="de-DE" sz="2400" dirty="0">
              <a:latin typeface="Calibri" pitchFamily="34" charset="0"/>
            </a:endParaRPr>
          </a:p>
          <a:p>
            <a:r>
              <a:rPr lang="de-DE" sz="1600" dirty="0" smtClean="0">
                <a:latin typeface="Calibri" pitchFamily="34" charset="0"/>
              </a:rPr>
              <a:t>alle Ensembles stehen unter der Leitung der Landesposaunenwarte Heiko Petersen und Armin Schaefer</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4158" y="2636912"/>
            <a:ext cx="2646294" cy="3528392"/>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032063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par>
                          <p:cTn id="27" fill="hold">
                            <p:stCondLst>
                              <p:cond delay="500"/>
                            </p:stCondLst>
                            <p:childTnLst>
                              <p:par>
                                <p:cTn id="28" presetID="10" presetClass="entr" presetSubtype="0" fill="hold" nodeType="afterEffect">
                                  <p:stCondLst>
                                    <p:cond delay="100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2436946"/>
            <a:ext cx="8300868" cy="3728357"/>
          </a:xfrm>
          <a:prstGeom prst="rect">
            <a:avLst/>
          </a:prstGeom>
        </p:spPr>
      </p:pic>
      <p:sp>
        <p:nvSpPr>
          <p:cNvPr id="3" name="Textfeld 2"/>
          <p:cNvSpPr txBox="1"/>
          <p:nvPr/>
        </p:nvSpPr>
        <p:spPr>
          <a:xfrm>
            <a:off x="827584" y="2471985"/>
            <a:ext cx="7560840" cy="3046988"/>
          </a:xfrm>
          <a:prstGeom prst="rect">
            <a:avLst/>
          </a:prstGeom>
          <a:noFill/>
        </p:spPr>
        <p:txBody>
          <a:bodyPr wrap="square" rtlCol="0">
            <a:spAutoFit/>
          </a:bodyPr>
          <a:lstStyle/>
          <a:p>
            <a:r>
              <a:rPr lang="de-DE" sz="2400" b="1" dirty="0" smtClean="0">
                <a:latin typeface="Calibri" pitchFamily="34" charset="0"/>
              </a:rPr>
              <a:t>Förderverein Badische Posaunenarbeit</a:t>
            </a:r>
          </a:p>
          <a:p>
            <a:pPr marL="342900" indent="-342900">
              <a:buFont typeface="Arial" pitchFamily="34" charset="0"/>
              <a:buChar char="•"/>
            </a:pPr>
            <a:r>
              <a:rPr lang="de-DE" sz="2400" dirty="0" smtClean="0">
                <a:latin typeface="Calibri" pitchFamily="34" charset="0"/>
              </a:rPr>
              <a:t>Bedeutung der Posaunenchöre einer breiten Öffentlichkeit bewusst machen</a:t>
            </a:r>
          </a:p>
          <a:p>
            <a:pPr marL="342900" indent="-342900">
              <a:buFont typeface="Arial" pitchFamily="34" charset="0"/>
              <a:buChar char="•"/>
            </a:pPr>
            <a:r>
              <a:rPr lang="de-DE" sz="2400" dirty="0" smtClean="0">
                <a:latin typeface="Calibri" pitchFamily="34" charset="0"/>
              </a:rPr>
              <a:t>Familien, Kinder und Jugendliche gezielt unterstützen</a:t>
            </a:r>
          </a:p>
          <a:p>
            <a:pPr marL="342900" indent="-342900">
              <a:buFont typeface="Arial" pitchFamily="34" charset="0"/>
              <a:buChar char="•"/>
            </a:pPr>
            <a:r>
              <a:rPr lang="de-DE" sz="2400" dirty="0" smtClean="0">
                <a:latin typeface="Calibri" pitchFamily="34" charset="0"/>
              </a:rPr>
              <a:t>zahlreiche Projekte zur Mitgliederwerbung und Anwerbung von Finanzmitteln</a:t>
            </a:r>
          </a:p>
          <a:p>
            <a:pPr marL="342900" indent="-342900">
              <a:buFont typeface="Arial" pitchFamily="34" charset="0"/>
              <a:buChar char="•"/>
            </a:pPr>
            <a:r>
              <a:rPr lang="de-DE" sz="2400" dirty="0" smtClean="0">
                <a:latin typeface="Calibri" pitchFamily="34" charset="0"/>
              </a:rPr>
              <a:t>treuhänderische Verwaltung der Stiftung Badische Posaunenarbeit</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5135223"/>
            <a:ext cx="3456384" cy="1552444"/>
          </a:xfrm>
          <a:prstGeom prst="rect">
            <a:avLst/>
          </a:prstGeom>
        </p:spPr>
      </p:pic>
    </p:spTree>
    <p:extLst>
      <p:ext uri="{BB962C8B-B14F-4D97-AF65-F5344CB8AC3E}">
        <p14:creationId xmlns:p14="http://schemas.microsoft.com/office/powerpoint/2010/main" val="2673286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405008"/>
            <a:ext cx="8300868" cy="1792232"/>
          </a:xfrm>
          <a:prstGeom prst="rect">
            <a:avLst/>
          </a:prstGeom>
        </p:spPr>
      </p:pic>
      <p:sp>
        <p:nvSpPr>
          <p:cNvPr id="3" name="Textfeld 2"/>
          <p:cNvSpPr txBox="1"/>
          <p:nvPr/>
        </p:nvSpPr>
        <p:spPr>
          <a:xfrm>
            <a:off x="827584" y="2471985"/>
            <a:ext cx="7560840" cy="4154984"/>
          </a:xfrm>
          <a:prstGeom prst="rect">
            <a:avLst/>
          </a:prstGeom>
          <a:noFill/>
        </p:spPr>
        <p:txBody>
          <a:bodyPr wrap="square" rtlCol="0">
            <a:spAutoFit/>
          </a:bodyPr>
          <a:lstStyle/>
          <a:p>
            <a:r>
              <a:rPr lang="de-DE" sz="2400" b="1" dirty="0" smtClean="0">
                <a:latin typeface="Calibri" pitchFamily="34" charset="0"/>
              </a:rPr>
              <a:t>Stiftung Badische Posaunenarbeit</a:t>
            </a:r>
          </a:p>
          <a:p>
            <a:pPr marL="342900" indent="-342900">
              <a:buFont typeface="Arial" pitchFamily="34" charset="0"/>
              <a:buChar char="•"/>
            </a:pPr>
            <a:r>
              <a:rPr lang="de-DE" sz="2400" dirty="0" smtClean="0">
                <a:latin typeface="Calibri" pitchFamily="34" charset="0"/>
              </a:rPr>
              <a:t>Ziele sind ähnlich denen des Fördervereins, jedoch langfristig angelegt</a:t>
            </a:r>
          </a:p>
          <a:p>
            <a:pPr marL="342900" indent="-342900">
              <a:buFont typeface="Arial" pitchFamily="34" charset="0"/>
              <a:buChar char="•"/>
            </a:pPr>
            <a:r>
              <a:rPr lang="de-DE" sz="2400" dirty="0" smtClean="0">
                <a:latin typeface="Calibri" pitchFamily="34" charset="0"/>
              </a:rPr>
              <a:t>langfristige Entwicklung der Kirchensteuereinnahmen steht einer dauerhaften Finanzierung der Posaunenarbeit entgegen</a:t>
            </a:r>
          </a:p>
          <a:p>
            <a:pPr marL="342900" indent="-342900">
              <a:buFont typeface="Arial" pitchFamily="34" charset="0"/>
              <a:buChar char="•"/>
            </a:pPr>
            <a:r>
              <a:rPr lang="de-DE" sz="2400" dirty="0" err="1" smtClean="0">
                <a:latin typeface="Calibri" pitchFamily="34" charset="0"/>
              </a:rPr>
              <a:t>Zustiftungen</a:t>
            </a:r>
            <a:r>
              <a:rPr lang="de-DE" sz="2400" dirty="0" smtClean="0">
                <a:latin typeface="Calibri" pitchFamily="34" charset="0"/>
              </a:rPr>
              <a:t> sind ab 500,- € möglich und steuerlich interessant</a:t>
            </a:r>
          </a:p>
          <a:p>
            <a:pPr marL="342900" indent="-342900">
              <a:buFont typeface="Arial" pitchFamily="34" charset="0"/>
              <a:buChar char="•"/>
            </a:pPr>
            <a:r>
              <a:rPr lang="de-DE" sz="2400" dirty="0" smtClean="0">
                <a:latin typeface="Calibri" pitchFamily="34" charset="0"/>
              </a:rPr>
              <a:t>Spenden sind in beliebiger Höhe möglich</a:t>
            </a:r>
          </a:p>
          <a:p>
            <a:pPr marL="342900" indent="-342900">
              <a:buFont typeface="Arial" pitchFamily="34" charset="0"/>
              <a:buChar char="•"/>
            </a:pPr>
            <a:r>
              <a:rPr lang="de-DE" sz="2400" dirty="0" smtClean="0">
                <a:latin typeface="Calibri" pitchFamily="34" charset="0"/>
              </a:rPr>
              <a:t>verschiedene Projekte zur Erhöhung des Kapitalstocks,</a:t>
            </a:r>
            <a:br>
              <a:rPr lang="de-DE" sz="2400" dirty="0" smtClean="0">
                <a:latin typeface="Calibri" pitchFamily="34" charset="0"/>
              </a:rPr>
            </a:br>
            <a:r>
              <a:rPr lang="de-DE" sz="2400" dirty="0" smtClean="0">
                <a:latin typeface="Calibri" pitchFamily="34" charset="0"/>
              </a:rPr>
              <a:t>z. B. Stiftungswein, Stiftungskonzerte …</a:t>
            </a:r>
          </a:p>
        </p:txBody>
      </p:sp>
    </p:spTree>
    <p:extLst>
      <p:ext uri="{BB962C8B-B14F-4D97-AF65-F5344CB8AC3E}">
        <p14:creationId xmlns:p14="http://schemas.microsoft.com/office/powerpoint/2010/main" val="2678640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osaunenarbeit_ekiba_version_1_1080p_Ne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52736"/>
            <a:ext cx="9144000" cy="5105400"/>
          </a:xfrm>
          <a:prstGeom prst="rect">
            <a:avLst/>
          </a:prstGeom>
          <a:effectLst/>
        </p:spPr>
      </p:pic>
      <p:sp>
        <p:nvSpPr>
          <p:cNvPr id="4" name="Textfeld 3"/>
          <p:cNvSpPr txBox="1"/>
          <p:nvPr/>
        </p:nvSpPr>
        <p:spPr>
          <a:xfrm>
            <a:off x="0" y="15766"/>
            <a:ext cx="9144000" cy="584775"/>
          </a:xfrm>
          <a:prstGeom prst="rect">
            <a:avLst/>
          </a:prstGeom>
          <a:noFill/>
        </p:spPr>
        <p:txBody>
          <a:bodyPr wrap="square" rtlCol="0">
            <a:spAutoFit/>
          </a:bodyPr>
          <a:lstStyle/>
          <a:p>
            <a:pPr algn="ctr"/>
            <a:r>
              <a:rPr lang="de-DE" sz="1400" dirty="0">
                <a:solidFill>
                  <a:schemeClr val="bg1"/>
                </a:solidFill>
              </a:rPr>
              <a:t>Posaunenchor </a:t>
            </a:r>
            <a:r>
              <a:rPr lang="de-DE" sz="1400" dirty="0" err="1">
                <a:solidFill>
                  <a:schemeClr val="bg1"/>
                </a:solidFill>
              </a:rPr>
              <a:t>Heidelsheim</a:t>
            </a:r>
            <a:r>
              <a:rPr lang="de-DE" sz="1400" dirty="0">
                <a:solidFill>
                  <a:schemeClr val="bg1"/>
                </a:solidFill>
              </a:rPr>
              <a:t> spielt das Choralvorspiel „Nun danket alle Gott“ von Traugott </a:t>
            </a:r>
            <a:r>
              <a:rPr lang="de-DE" sz="1400" dirty="0" err="1">
                <a:solidFill>
                  <a:schemeClr val="bg1"/>
                </a:solidFill>
              </a:rPr>
              <a:t>Fünfgeld</a:t>
            </a:r>
            <a:r>
              <a:rPr lang="de-DE" sz="1400" dirty="0">
                <a:solidFill>
                  <a:schemeClr val="bg1"/>
                </a:solidFill>
              </a:rPr>
              <a:t>.</a:t>
            </a:r>
          </a:p>
          <a:p>
            <a:endParaRPr lang="de-DE" dirty="0">
              <a:solidFill>
                <a:schemeClr val="bg1"/>
              </a:solidFill>
            </a:endParaRPr>
          </a:p>
        </p:txBody>
      </p:sp>
    </p:spTree>
    <p:extLst>
      <p:ext uri="{BB962C8B-B14F-4D97-AF65-F5344CB8AC3E}">
        <p14:creationId xmlns:p14="http://schemas.microsoft.com/office/powerpoint/2010/main" val="323255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hteck 5"/>
          <p:cNvSpPr/>
          <p:nvPr/>
        </p:nvSpPr>
        <p:spPr>
          <a:xfrm>
            <a:off x="611560" y="1772816"/>
            <a:ext cx="8136904"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itchFamily="34" charset="0"/>
            </a:endParaRP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3343">
            <a:off x="5827675" y="2314398"/>
            <a:ext cx="2711353" cy="4077072"/>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2106234"/>
            <a:ext cx="4355976" cy="3266982"/>
          </a:xfrm>
          <a:prstGeom prst="rect">
            <a:avLst/>
          </a:prstGeom>
          <a:solidFill>
            <a:srgbClr val="FFFFFF">
              <a:shade val="85000"/>
            </a:srgbClr>
          </a:solidFill>
          <a:ln w="12382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feld 6"/>
          <p:cNvSpPr txBox="1"/>
          <p:nvPr/>
        </p:nvSpPr>
        <p:spPr>
          <a:xfrm>
            <a:off x="323528" y="5877272"/>
            <a:ext cx="4641655" cy="461665"/>
          </a:xfrm>
          <a:prstGeom prst="rect">
            <a:avLst/>
          </a:prstGeom>
          <a:noFill/>
        </p:spPr>
        <p:txBody>
          <a:bodyPr wrap="none" rtlCol="0">
            <a:spAutoFit/>
          </a:bodyPr>
          <a:lstStyle/>
          <a:p>
            <a:r>
              <a:rPr lang="de-DE" sz="2400" b="1" dirty="0" smtClean="0">
                <a:latin typeface="Calibri" pitchFamily="34" charset="0"/>
              </a:rPr>
              <a:t>Wir spielen die Töne der Hoffnung!</a:t>
            </a:r>
            <a:endParaRPr lang="de-DE" sz="2400" b="1" dirty="0">
              <a:latin typeface="Calibri" pitchFamily="34" charset="0"/>
            </a:endParaRPr>
          </a:p>
        </p:txBody>
      </p:sp>
      <p:pic>
        <p:nvPicPr>
          <p:cNvPr id="8" name="35 Gottfried von Siebenthal _ Was Gott tut, das ist wohlgetan.mp3">
            <a:hlinkClick r:id="" action="ppaction://media"/>
          </p:cNvPr>
          <p:cNvPicPr>
            <a:picLocks noChangeAspect="1"/>
          </p:cNvPicPr>
          <p:nvPr>
            <a:audioFile r:link="rId1"/>
            <p:extLst>
              <p:ext uri="{DAA4B4D4-6D71-4841-9C94-3DE7FCFB9230}">
                <p14:media xmlns:p14="http://schemas.microsoft.com/office/powerpoint/2010/main" r:embed="rId2">
                  <p14:trim end="188216"/>
                </p14:media>
              </p:ext>
            </p:extLst>
          </p:nvPr>
        </p:nvPicPr>
        <p:blipFill>
          <a:blip r:embed="rId7"/>
          <a:stretch>
            <a:fillRect/>
          </a:stretch>
        </p:blipFill>
        <p:spPr>
          <a:xfrm>
            <a:off x="7308304" y="548680"/>
            <a:ext cx="609600" cy="609600"/>
          </a:xfrm>
          <a:prstGeom prst="rect">
            <a:avLst/>
          </a:prstGeom>
        </p:spPr>
      </p:pic>
    </p:spTree>
    <p:extLst>
      <p:ext uri="{BB962C8B-B14F-4D97-AF65-F5344CB8AC3E}">
        <p14:creationId xmlns:p14="http://schemas.microsoft.com/office/powerpoint/2010/main" val="3370379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2500"/>
                            </p:stCondLst>
                            <p:childTnLst>
                              <p:par>
                                <p:cTn id="13" presetID="1" presetClass="mediacall" presetSubtype="0" fill="hold" nodeType="afterEffect">
                                  <p:stCondLst>
                                    <p:cond delay="0"/>
                                  </p:stCondLst>
                                  <p:childTnLst>
                                    <p:cmd type="call" cmd="playFrom(0.0)">
                                      <p:cBhvr>
                                        <p:cTn id="14" dur="44400" fill="hold"/>
                                        <p:tgtEl>
                                          <p:spTgt spid="8"/>
                                        </p:tgtEl>
                                      </p:cBhvr>
                                    </p:cmd>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par>
                          <p:cTn id="18" fill="hold">
                            <p:stCondLst>
                              <p:cond delay="46900"/>
                            </p:stCondLst>
                            <p:childTnLst>
                              <p:par>
                                <p:cTn id="19" presetID="10" presetClass="exit" presetSubtype="0" fill="hold" nodeType="after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md type="call" cmd="stop">
                                      <p:cBhvr>
                                        <p:cTn id="22" dur="1">
                                          <p:stCondLst>
                                            <p:cond delay="499"/>
                                          </p:stCondLst>
                                        </p:cTn>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560840" cy="1569660"/>
          </a:xfrm>
          <a:prstGeom prst="rect">
            <a:avLst/>
          </a:prstGeom>
          <a:noFill/>
        </p:spPr>
        <p:txBody>
          <a:bodyPr wrap="square" rtlCol="0">
            <a:spAutoFit/>
          </a:bodyPr>
          <a:lstStyle/>
          <a:p>
            <a:pPr marL="457200" indent="-457200">
              <a:buAutoNum type="arabicPeriod"/>
            </a:pPr>
            <a:r>
              <a:rPr lang="de-DE" sz="2400" dirty="0" smtClean="0">
                <a:latin typeface="Calibri" pitchFamily="34" charset="0"/>
              </a:rPr>
              <a:t>Geschichte der Posaunenchöre</a:t>
            </a:r>
          </a:p>
          <a:p>
            <a:pPr marL="457200" indent="-457200">
              <a:buAutoNum type="arabicPeriod"/>
            </a:pPr>
            <a:r>
              <a:rPr lang="de-DE" sz="2400" dirty="0" smtClean="0">
                <a:latin typeface="Calibri" pitchFamily="34" charset="0"/>
              </a:rPr>
              <a:t>Der Posaunenchor heute</a:t>
            </a:r>
          </a:p>
          <a:p>
            <a:pPr marL="457200" indent="-457200">
              <a:buAutoNum type="arabicPeriod"/>
            </a:pPr>
            <a:r>
              <a:rPr lang="de-DE" sz="2400" dirty="0" smtClean="0">
                <a:latin typeface="Calibri" pitchFamily="34" charset="0"/>
              </a:rPr>
              <a:t>Die Badische Posaunenarbeit</a:t>
            </a:r>
          </a:p>
          <a:p>
            <a:pPr marL="457200" indent="-457200">
              <a:buAutoNum type="arabicPeriod"/>
            </a:pPr>
            <a:r>
              <a:rPr lang="de-DE" sz="2400" dirty="0" smtClean="0">
                <a:latin typeface="Calibri" pitchFamily="34" charset="0"/>
              </a:rPr>
              <a:t>Förderverein und Stiftung Badische Posaunenarbeit</a:t>
            </a:r>
            <a:endParaRPr lang="de-DE" sz="2400" dirty="0">
              <a:latin typeface="Calibri" pitchFamily="34" charset="0"/>
            </a:endParaRPr>
          </a:p>
        </p:txBody>
      </p:sp>
    </p:spTree>
    <p:extLst>
      <p:ext uri="{BB962C8B-B14F-4D97-AF65-F5344CB8AC3E}">
        <p14:creationId xmlns:p14="http://schemas.microsoft.com/office/powerpoint/2010/main" val="120913305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560840" cy="3785652"/>
          </a:xfrm>
          <a:prstGeom prst="rect">
            <a:avLst/>
          </a:prstGeom>
          <a:noFill/>
        </p:spPr>
        <p:txBody>
          <a:bodyPr wrap="square" rtlCol="0">
            <a:spAutoFit/>
          </a:bodyPr>
          <a:lstStyle/>
          <a:p>
            <a:r>
              <a:rPr lang="de-DE" sz="2400" b="1" dirty="0" smtClean="0">
                <a:latin typeface="Calibri" pitchFamily="34" charset="0"/>
              </a:rPr>
              <a:t>Blechblasinstrumente</a:t>
            </a:r>
          </a:p>
          <a:p>
            <a:pPr marL="342900" indent="-342900">
              <a:buFont typeface="Arial" pitchFamily="34" charset="0"/>
              <a:buChar char="•"/>
            </a:pPr>
            <a:r>
              <a:rPr lang="de-DE" sz="2400" dirty="0" smtClean="0">
                <a:latin typeface="Calibri" pitchFamily="34" charset="0"/>
              </a:rPr>
              <a:t>seit 3.000 Jahren im Auftrag Gottes aktiv</a:t>
            </a:r>
          </a:p>
          <a:p>
            <a:pPr marL="342900" indent="-342900">
              <a:buFont typeface="Arial" pitchFamily="34" charset="0"/>
              <a:buChar char="•"/>
            </a:pPr>
            <a:r>
              <a:rPr lang="de-DE" sz="2400" dirty="0" smtClean="0">
                <a:latin typeface="Calibri" pitchFamily="34" charset="0"/>
              </a:rPr>
              <a:t>3. Mose 23.24:</a:t>
            </a:r>
            <a:r>
              <a:rPr lang="de-DE" sz="2400" dirty="0">
                <a:latin typeface="Calibri" pitchFamily="34" charset="0"/>
              </a:rPr>
              <a:t/>
            </a:r>
            <a:br>
              <a:rPr lang="de-DE" sz="2400" dirty="0">
                <a:latin typeface="Calibri" pitchFamily="34" charset="0"/>
              </a:rPr>
            </a:br>
            <a:r>
              <a:rPr lang="de-DE" sz="2000" i="1" dirty="0">
                <a:latin typeface="Calibri" pitchFamily="34" charset="0"/>
              </a:rPr>
              <a:t>„Am ersten Tag des siebenten Monats sollt ihr Ruhetag halten mit Posaunenblasen zum Gedächtnis, eine heilige Versammlung</a:t>
            </a:r>
            <a:r>
              <a:rPr lang="de-DE" sz="2000" i="1" dirty="0" smtClean="0">
                <a:latin typeface="Calibri" pitchFamily="34" charset="0"/>
              </a:rPr>
              <a:t>“</a:t>
            </a:r>
          </a:p>
          <a:p>
            <a:pPr marL="342900" indent="-342900">
              <a:buFont typeface="Arial" pitchFamily="34" charset="0"/>
              <a:buChar char="•"/>
            </a:pPr>
            <a:r>
              <a:rPr lang="de-DE" sz="2400" dirty="0" smtClean="0">
                <a:latin typeface="Calibri" pitchFamily="34" charset="0"/>
              </a:rPr>
              <a:t>Psalm 150, 3:</a:t>
            </a:r>
            <a:r>
              <a:rPr lang="de-DE" sz="2400" dirty="0">
                <a:latin typeface="Calibri" pitchFamily="34" charset="0"/>
              </a:rPr>
              <a:t/>
            </a:r>
            <a:br>
              <a:rPr lang="de-DE" sz="2400" dirty="0">
                <a:latin typeface="Calibri" pitchFamily="34" charset="0"/>
              </a:rPr>
            </a:br>
            <a:r>
              <a:rPr lang="de-DE" sz="2000" i="1" dirty="0">
                <a:latin typeface="Calibri" pitchFamily="34" charset="0"/>
              </a:rPr>
              <a:t>„Lobet ihn mit Posaunen; lobet ihn mit Psalter und Harfen</a:t>
            </a:r>
            <a:r>
              <a:rPr lang="de-DE" sz="2000" i="1" dirty="0" smtClean="0">
                <a:latin typeface="Calibri" pitchFamily="34" charset="0"/>
              </a:rPr>
              <a:t>!“</a:t>
            </a:r>
          </a:p>
          <a:p>
            <a:pPr marL="342900" indent="-342900">
              <a:buFont typeface="Arial" pitchFamily="34" charset="0"/>
              <a:buChar char="•"/>
            </a:pPr>
            <a:r>
              <a:rPr lang="de-DE" sz="2400" dirty="0" smtClean="0">
                <a:latin typeface="Calibri" pitchFamily="34" charset="0"/>
              </a:rPr>
              <a:t>Josua </a:t>
            </a:r>
            <a:r>
              <a:rPr lang="de-DE" sz="2400" dirty="0">
                <a:latin typeface="Calibri" pitchFamily="34" charset="0"/>
              </a:rPr>
              <a:t>6.4:</a:t>
            </a:r>
            <a:br>
              <a:rPr lang="de-DE" sz="2400" dirty="0">
                <a:latin typeface="Calibri" pitchFamily="34" charset="0"/>
              </a:rPr>
            </a:br>
            <a:r>
              <a:rPr lang="de-DE" sz="2000" i="1" dirty="0" smtClean="0">
                <a:latin typeface="Calibri" pitchFamily="34" charset="0"/>
              </a:rPr>
              <a:t>„Und </a:t>
            </a:r>
            <a:r>
              <a:rPr lang="de-DE" sz="2000" i="1" dirty="0">
                <a:latin typeface="Calibri" pitchFamily="34" charset="0"/>
              </a:rPr>
              <a:t>lass sieben Priester sieben Posaunen tragen vor der Lade her, und am siebenten Tage zieht siebenmal um die Stadt und lass die Priester die Posaunen blasen</a:t>
            </a:r>
            <a:r>
              <a:rPr lang="de-DE" sz="2000" i="1" dirty="0" smtClean="0">
                <a:latin typeface="Calibri" pitchFamily="34" charset="0"/>
              </a:rPr>
              <a:t>.“</a:t>
            </a:r>
            <a:endParaRPr lang="de-DE" sz="2400" dirty="0" smtClean="0">
              <a:latin typeface="Calibri" pitchFamily="34" charset="0"/>
            </a:endParaRPr>
          </a:p>
        </p:txBody>
      </p:sp>
    </p:spTree>
    <p:extLst>
      <p:ext uri="{BB962C8B-B14F-4D97-AF65-F5344CB8AC3E}">
        <p14:creationId xmlns:p14="http://schemas.microsoft.com/office/powerpoint/2010/main" val="2874087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560840" cy="1200329"/>
          </a:xfrm>
          <a:prstGeom prst="rect">
            <a:avLst/>
          </a:prstGeom>
          <a:noFill/>
        </p:spPr>
        <p:txBody>
          <a:bodyPr wrap="square" rtlCol="0">
            <a:spAutoFit/>
          </a:bodyPr>
          <a:lstStyle/>
          <a:p>
            <a:r>
              <a:rPr lang="de-DE" sz="2400" b="1" dirty="0" err="1" smtClean="0">
                <a:latin typeface="Calibri" pitchFamily="34" charset="0"/>
              </a:rPr>
              <a:t>Schofar</a:t>
            </a:r>
            <a:r>
              <a:rPr lang="de-DE" sz="2400" b="1" dirty="0" smtClean="0">
                <a:latin typeface="Calibri" pitchFamily="34" charset="0"/>
              </a:rPr>
              <a:t> – das Widderhorn</a:t>
            </a:r>
          </a:p>
          <a:p>
            <a:pPr marL="342900" indent="-342900">
              <a:buFont typeface="Arial" pitchFamily="34" charset="0"/>
              <a:buChar char="•"/>
            </a:pPr>
            <a:r>
              <a:rPr lang="de-DE" sz="2400" dirty="0" smtClean="0">
                <a:latin typeface="Calibri" pitchFamily="34" charset="0"/>
              </a:rPr>
              <a:t>heute noch in den jüdischen Riten im Gebrauch</a:t>
            </a:r>
            <a:endParaRPr lang="de-DE" sz="2400" dirty="0">
              <a:latin typeface="Calibri" pitchFamily="34" charset="0"/>
            </a:endParaRPr>
          </a:p>
          <a:p>
            <a:pPr marL="342900" indent="-342900">
              <a:buFont typeface="Arial" pitchFamily="34" charset="0"/>
              <a:buChar char="•"/>
            </a:pPr>
            <a:endParaRPr lang="de-DE" sz="2400" dirty="0" smtClean="0">
              <a:latin typeface="Calibri" pitchFamily="34" charset="0"/>
            </a:endParaRPr>
          </a:p>
        </p:txBody>
      </p:sp>
      <p:grpSp>
        <p:nvGrpSpPr>
          <p:cNvPr id="2" name="Gruppieren 1"/>
          <p:cNvGrpSpPr>
            <a:grpSpLocks noChangeAspect="1"/>
          </p:cNvGrpSpPr>
          <p:nvPr/>
        </p:nvGrpSpPr>
        <p:grpSpPr>
          <a:xfrm>
            <a:off x="810836" y="3576020"/>
            <a:ext cx="8297668" cy="3240000"/>
            <a:chOff x="897637" y="3576020"/>
            <a:chExt cx="6914723" cy="2700000"/>
          </a:xfrm>
        </p:grpSpPr>
        <p:pic>
          <p:nvPicPr>
            <p:cNvPr id="4" name="Picture 6" descr="http://3.bp.blogspot.com/_k95DnR-pqGQ/SNYMuLby9XI/AAAAAAAAB4A/OItwE-JXaY0/s400/shof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37" y="3576020"/>
              <a:ext cx="296797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israel.nahost-politik.de/israel-nachrichten/images/iraki-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5613" y="3576020"/>
              <a:ext cx="394674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01 Titelnummer 1 (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320" y="659160"/>
            <a:ext cx="609600" cy="609600"/>
          </a:xfrm>
          <a:prstGeom prst="rect">
            <a:avLst/>
          </a:prstGeom>
        </p:spPr>
      </p:pic>
    </p:spTree>
    <p:extLst>
      <p:ext uri="{BB962C8B-B14F-4D97-AF65-F5344CB8AC3E}">
        <p14:creationId xmlns:p14="http://schemas.microsoft.com/office/powerpoint/2010/main" val="227304056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560840" cy="2677656"/>
          </a:xfrm>
          <a:prstGeom prst="rect">
            <a:avLst/>
          </a:prstGeom>
          <a:noFill/>
        </p:spPr>
        <p:txBody>
          <a:bodyPr wrap="square" rtlCol="0">
            <a:spAutoFit/>
          </a:bodyPr>
          <a:lstStyle/>
          <a:p>
            <a:pPr marL="342900" indent="-342900">
              <a:buFont typeface="Arial" pitchFamily="34" charset="0"/>
              <a:buChar char="•"/>
            </a:pPr>
            <a:r>
              <a:rPr lang="de-DE" sz="2400" dirty="0" smtClean="0">
                <a:latin typeface="Calibri" pitchFamily="34" charset="0"/>
              </a:rPr>
              <a:t>4. </a:t>
            </a:r>
            <a:r>
              <a:rPr lang="de-DE" sz="2400" dirty="0">
                <a:latin typeface="Calibri" pitchFamily="34" charset="0"/>
              </a:rPr>
              <a:t>Mose 10.2-3:</a:t>
            </a:r>
            <a:br>
              <a:rPr lang="de-DE" sz="2400" dirty="0">
                <a:latin typeface="Calibri" pitchFamily="34" charset="0"/>
              </a:rPr>
            </a:br>
            <a:r>
              <a:rPr lang="de-DE" sz="2400" i="1" dirty="0">
                <a:latin typeface="Calibri" pitchFamily="34" charset="0"/>
              </a:rPr>
              <a:t>„Und der HERR redete mit Mose und </a:t>
            </a:r>
            <a:r>
              <a:rPr lang="de-DE" sz="2400" i="1" dirty="0" smtClean="0">
                <a:latin typeface="Calibri" pitchFamily="34" charset="0"/>
              </a:rPr>
              <a:t>sprach:</a:t>
            </a:r>
            <a:br>
              <a:rPr lang="de-DE" sz="2400" i="1" dirty="0" smtClean="0">
                <a:latin typeface="Calibri" pitchFamily="34" charset="0"/>
              </a:rPr>
            </a:br>
            <a:r>
              <a:rPr lang="de-DE" sz="2400" i="1" dirty="0" smtClean="0">
                <a:latin typeface="Calibri" pitchFamily="34" charset="0"/>
              </a:rPr>
              <a:t>Mache </a:t>
            </a:r>
            <a:r>
              <a:rPr lang="de-DE" sz="2400" i="1" dirty="0">
                <a:latin typeface="Calibri" pitchFamily="34" charset="0"/>
              </a:rPr>
              <a:t>dir zwei Trompeten von getriebenem Silber und gebrauche sie, um die Gemeinde zusammenzurufen und wenn das Heer aufbrechen soll. </a:t>
            </a:r>
            <a:r>
              <a:rPr lang="de-DE" sz="2400" i="1" dirty="0" smtClean="0">
                <a:latin typeface="Calibri" pitchFamily="34" charset="0"/>
              </a:rPr>
              <a:t> Wenn </a:t>
            </a:r>
            <a:r>
              <a:rPr lang="de-DE" sz="2400" i="1" dirty="0">
                <a:latin typeface="Calibri" pitchFamily="34" charset="0"/>
              </a:rPr>
              <a:t>man mit beiden bläst, soll sich bei dir versammeln die ganze Gemeinde vor der Tür der Stiftshütte. </a:t>
            </a:r>
            <a:r>
              <a:rPr lang="de-DE" sz="2400" i="1" dirty="0" smtClean="0">
                <a:latin typeface="Calibri" pitchFamily="34" charset="0"/>
              </a:rPr>
              <a:t>“</a:t>
            </a:r>
            <a:endParaRPr lang="de-DE" sz="2400" i="1" dirty="0">
              <a:latin typeface="Calibri" pitchFamily="34" charset="0"/>
            </a:endParaRPr>
          </a:p>
        </p:txBody>
      </p:sp>
    </p:spTree>
    <p:extLst>
      <p:ext uri="{BB962C8B-B14F-4D97-AF65-F5344CB8AC3E}">
        <p14:creationId xmlns:p14="http://schemas.microsoft.com/office/powerpoint/2010/main" val="78728488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560840" cy="1569660"/>
          </a:xfrm>
          <a:prstGeom prst="rect">
            <a:avLst/>
          </a:prstGeom>
          <a:noFill/>
        </p:spPr>
        <p:txBody>
          <a:bodyPr wrap="square" rtlCol="0">
            <a:spAutoFit/>
          </a:bodyPr>
          <a:lstStyle/>
          <a:p>
            <a:r>
              <a:rPr lang="de-DE" sz="2400" b="1" dirty="0" err="1" smtClean="0">
                <a:latin typeface="Calibri" pitchFamily="34" charset="0"/>
              </a:rPr>
              <a:t>Chasosera</a:t>
            </a:r>
            <a:r>
              <a:rPr lang="de-DE" sz="2400" b="1" dirty="0" smtClean="0">
                <a:latin typeface="Calibri" pitchFamily="34" charset="0"/>
              </a:rPr>
              <a:t> – Silbertrompete</a:t>
            </a:r>
          </a:p>
          <a:p>
            <a:pPr marL="342900" indent="-342900">
              <a:buFont typeface="Arial" pitchFamily="34" charset="0"/>
              <a:buChar char="•"/>
            </a:pPr>
            <a:r>
              <a:rPr lang="de-DE" sz="2400" dirty="0" smtClean="0">
                <a:latin typeface="Calibri" pitchFamily="34" charset="0"/>
              </a:rPr>
              <a:t>die biblische Trompete aus Silberblech ca. 1350 v. Chr.</a:t>
            </a:r>
            <a:br>
              <a:rPr lang="de-DE" sz="2400" dirty="0" smtClean="0">
                <a:latin typeface="Calibri" pitchFamily="34" charset="0"/>
              </a:rPr>
            </a:br>
            <a:r>
              <a:rPr lang="de-DE" sz="2400" dirty="0" smtClean="0">
                <a:latin typeface="Calibri" pitchFamily="34" charset="0"/>
              </a:rPr>
              <a:t>gefunden im Grab des </a:t>
            </a:r>
            <a:r>
              <a:rPr lang="de-DE" sz="2400" dirty="0" err="1" smtClean="0">
                <a:latin typeface="Calibri" pitchFamily="34" charset="0"/>
              </a:rPr>
              <a:t>Tutanchamun</a:t>
            </a:r>
            <a:endParaRPr lang="de-DE" sz="2400" dirty="0">
              <a:latin typeface="Calibri" pitchFamily="34" charset="0"/>
            </a:endParaRPr>
          </a:p>
          <a:p>
            <a:pPr marL="342900" indent="-342900">
              <a:buFont typeface="Arial" pitchFamily="34" charset="0"/>
              <a:buChar char="•"/>
            </a:pPr>
            <a:endParaRPr lang="de-DE" sz="2400" dirty="0" smtClean="0">
              <a:latin typeface="Calibri" pitchFamily="34" charset="0"/>
            </a:endParaRPr>
          </a:p>
        </p:txBody>
      </p:sp>
      <p:pic>
        <p:nvPicPr>
          <p:cNvPr id="8" name="02 Titelnummer 2 (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659160"/>
            <a:ext cx="609600" cy="6096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8273">
            <a:off x="179512" y="4254370"/>
            <a:ext cx="85471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5091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560840" cy="3046988"/>
          </a:xfrm>
          <a:prstGeom prst="rect">
            <a:avLst/>
          </a:prstGeom>
          <a:noFill/>
        </p:spPr>
        <p:txBody>
          <a:bodyPr wrap="square" rtlCol="0">
            <a:spAutoFit/>
          </a:bodyPr>
          <a:lstStyle/>
          <a:p>
            <a:r>
              <a:rPr lang="de-DE" sz="2400" b="1" dirty="0" smtClean="0">
                <a:latin typeface="Calibri" pitchFamily="34" charset="0"/>
              </a:rPr>
              <a:t>Besondere Eigenschaften der Blechblasinstrumente</a:t>
            </a:r>
          </a:p>
          <a:p>
            <a:pPr marL="342900" indent="-342900">
              <a:buFont typeface="Arial" pitchFamily="34" charset="0"/>
              <a:buChar char="•"/>
            </a:pPr>
            <a:r>
              <a:rPr lang="de-DE" sz="2400" dirty="0">
                <a:latin typeface="Calibri" pitchFamily="34" charset="0"/>
              </a:rPr>
              <a:t>gut hörbarer und wohlklingender Klang</a:t>
            </a:r>
          </a:p>
          <a:p>
            <a:pPr marL="342900" indent="-342900">
              <a:buFont typeface="Arial" pitchFamily="34" charset="0"/>
              <a:buChar char="•"/>
            </a:pPr>
            <a:r>
              <a:rPr lang="de-DE" sz="2400" dirty="0" smtClean="0">
                <a:latin typeface="Calibri" pitchFamily="34" charset="0"/>
              </a:rPr>
              <a:t>transportabel</a:t>
            </a:r>
          </a:p>
          <a:p>
            <a:pPr marL="342900" indent="-342900">
              <a:buFont typeface="Arial" pitchFamily="34" charset="0"/>
              <a:buChar char="•"/>
            </a:pPr>
            <a:r>
              <a:rPr lang="de-DE" sz="2400" dirty="0">
                <a:latin typeface="Calibri" pitchFamily="34" charset="0"/>
              </a:rPr>
              <a:t>robust und wetterbeständig</a:t>
            </a:r>
          </a:p>
          <a:p>
            <a:pPr marL="342900" indent="-342900">
              <a:buFont typeface="Arial" pitchFamily="34" charset="0"/>
              <a:buChar char="•"/>
            </a:pPr>
            <a:r>
              <a:rPr lang="de-DE" sz="2400" dirty="0" smtClean="0">
                <a:latin typeface="Calibri" pitchFamily="34" charset="0"/>
              </a:rPr>
              <a:t>günstiger Preis</a:t>
            </a:r>
          </a:p>
          <a:p>
            <a:pPr marL="342900" indent="-342900">
              <a:buFont typeface="Arial" pitchFamily="34" charset="0"/>
              <a:buChar char="•"/>
            </a:pPr>
            <a:r>
              <a:rPr lang="de-DE" sz="2400" dirty="0" smtClean="0">
                <a:latin typeface="Calibri" pitchFamily="34" charset="0"/>
              </a:rPr>
              <a:t>in jedem Alter binnen zwei Jahren erlernbar</a:t>
            </a:r>
          </a:p>
          <a:p>
            <a:pPr marL="342900" indent="-342900">
              <a:buFont typeface="Arial" pitchFamily="34" charset="0"/>
              <a:buChar char="•"/>
            </a:pPr>
            <a:endParaRPr lang="de-DE" sz="2400" dirty="0">
              <a:latin typeface="Calibri" pitchFamily="34" charset="0"/>
            </a:endParaRPr>
          </a:p>
          <a:p>
            <a:pPr marL="342900" indent="-342900">
              <a:buFont typeface="Arial" pitchFamily="34" charset="0"/>
              <a:buChar char="•"/>
            </a:pPr>
            <a:endParaRPr lang="de-DE" sz="2400" dirty="0" smtClean="0">
              <a:latin typeface="Calibri" pitchFamily="34"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9552" y="3195238"/>
            <a:ext cx="2788172" cy="207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082287">
            <a:off x="3803421" y="2874207"/>
            <a:ext cx="2991230" cy="198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771142" y="2482928"/>
            <a:ext cx="2372071" cy="439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94612" y="5013176"/>
            <a:ext cx="3860882" cy="18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71600" y="5286076"/>
            <a:ext cx="2479823" cy="117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01 Processional Fanfare.mp3">
            <a:hlinkClick r:id="" action="ppaction://media"/>
          </p:cNvPr>
          <p:cNvPicPr>
            <a:picLocks noChangeAspect="1"/>
          </p:cNvPicPr>
          <p:nvPr>
            <a:audioFile r:link="rId1"/>
            <p:extLst>
              <p:ext uri="{DAA4B4D4-6D71-4841-9C94-3DE7FCFB9230}">
                <p14:media xmlns:p14="http://schemas.microsoft.com/office/powerpoint/2010/main" r:embed="rId2">
                  <p14:trim st="2500" end="5063.0196"/>
                </p14:media>
              </p:ext>
            </p:extLst>
          </p:nvPr>
        </p:nvPicPr>
        <p:blipFill>
          <a:blip r:embed="rId10"/>
          <a:stretch>
            <a:fillRect/>
          </a:stretch>
        </p:blipFill>
        <p:spPr>
          <a:xfrm>
            <a:off x="7589105" y="404664"/>
            <a:ext cx="609600" cy="609600"/>
          </a:xfrm>
          <a:prstGeom prst="rect">
            <a:avLst/>
          </a:prstGeom>
        </p:spPr>
      </p:pic>
    </p:spTree>
    <p:extLst>
      <p:ext uri="{BB962C8B-B14F-4D97-AF65-F5344CB8AC3E}">
        <p14:creationId xmlns:p14="http://schemas.microsoft.com/office/powerpoint/2010/main" val="2625578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89"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2000"/>
                                        <p:tgtEl>
                                          <p:spTgt spid="3074"/>
                                        </p:tgtEl>
                                      </p:cBhvr>
                                    </p:animEffect>
                                  </p:childTnLst>
                                </p:cTn>
                              </p:par>
                              <p:par>
                                <p:cTn id="10" presetID="10" presetClass="entr" presetSubtype="0" fill="hold" nodeType="withEffect">
                                  <p:stCondLst>
                                    <p:cond delay="200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2000"/>
                                        <p:tgtEl>
                                          <p:spTgt spid="3075"/>
                                        </p:tgtEl>
                                      </p:cBhvr>
                                    </p:animEffect>
                                  </p:childTnLst>
                                </p:cTn>
                              </p:par>
                              <p:par>
                                <p:cTn id="13" presetID="10" presetClass="entr" presetSubtype="0" fill="hold" nodeType="withEffect">
                                  <p:stCondLst>
                                    <p:cond delay="4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nodeType="withEffect">
                                  <p:stCondLst>
                                    <p:cond delay="6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nodeType="withEffect">
                                  <p:stCondLst>
                                    <p:cond delay="8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074"/>
                                        </p:tgtEl>
                                      </p:cBhvr>
                                    </p:animEffect>
                                    <p:set>
                                      <p:cBhvr>
                                        <p:cTn id="26" dur="1" fill="hold">
                                          <p:stCondLst>
                                            <p:cond delay="499"/>
                                          </p:stCondLst>
                                        </p:cTn>
                                        <p:tgtEl>
                                          <p:spTgt spid="307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075"/>
                                        </p:tgtEl>
                                      </p:cBhvr>
                                    </p:animEffect>
                                    <p:set>
                                      <p:cBhvr>
                                        <p:cTn id="32" dur="1" fill="hold">
                                          <p:stCondLst>
                                            <p:cond delay="499"/>
                                          </p:stCondLst>
                                        </p:cTn>
                                        <p:tgtEl>
                                          <p:spTgt spid="307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500"/>
                                        <p:tgtEl>
                                          <p:spTgt spid="9">
                                            <p:txEl>
                                              <p:p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500"/>
                                        <p:tgtEl>
                                          <p:spTgt spid="9">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Effect transition="in" filter="fade">
                                      <p:cBhvr>
                                        <p:cTn id="48" dur="500"/>
                                        <p:tgtEl>
                                          <p:spTgt spid="9">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animEffect transition="in" filter="fade">
                                      <p:cBhvr>
                                        <p:cTn id="51" dur="500"/>
                                        <p:tgtEl>
                                          <p:spTgt spid="9">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9">
                                            <p:txEl>
                                              <p:pRg st="5" end="5"/>
                                            </p:txEl>
                                          </p:spTgt>
                                        </p:tgtEl>
                                        <p:attrNameLst>
                                          <p:attrName>style.visibility</p:attrName>
                                        </p:attrNameLst>
                                      </p:cBhvr>
                                      <p:to>
                                        <p:strVal val="visible"/>
                                      </p:to>
                                    </p:set>
                                    <p:animEffect transition="in" filter="fade">
                                      <p:cBhvr>
                                        <p:cTn id="5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827584" y="2708920"/>
            <a:ext cx="7920880" cy="3785652"/>
          </a:xfrm>
          <a:prstGeom prst="rect">
            <a:avLst/>
          </a:prstGeom>
          <a:noFill/>
        </p:spPr>
        <p:txBody>
          <a:bodyPr wrap="square" rtlCol="0">
            <a:spAutoFit/>
          </a:bodyPr>
          <a:lstStyle/>
          <a:p>
            <a:r>
              <a:rPr lang="de-DE" sz="2400" b="1" dirty="0" smtClean="0">
                <a:latin typeface="Calibri" pitchFamily="34" charset="0"/>
              </a:rPr>
              <a:t>Übersicht zur Geschichte der Posaunenchöre</a:t>
            </a:r>
          </a:p>
          <a:p>
            <a:r>
              <a:rPr lang="de-DE" sz="2400" u="sng" dirty="0" smtClean="0">
                <a:latin typeface="Calibri" pitchFamily="34" charset="0"/>
              </a:rPr>
              <a:t>15. Jahrhundert</a:t>
            </a:r>
          </a:p>
          <a:p>
            <a:r>
              <a:rPr lang="de-DE" sz="2400" dirty="0" smtClean="0">
                <a:latin typeface="Calibri" pitchFamily="34" charset="0"/>
              </a:rPr>
              <a:t>Reformation | Martin Luther | neue Sicht auf Kirchenmusik</a:t>
            </a:r>
          </a:p>
          <a:p>
            <a:endParaRPr lang="de-DE" sz="2400" dirty="0" smtClean="0">
              <a:latin typeface="Calibri" pitchFamily="34" charset="0"/>
            </a:endParaRPr>
          </a:p>
          <a:p>
            <a:r>
              <a:rPr lang="de-DE" sz="2400" u="sng" dirty="0" smtClean="0">
                <a:latin typeface="Calibri" pitchFamily="34" charset="0"/>
              </a:rPr>
              <a:t>18. Jahrhundert</a:t>
            </a:r>
          </a:p>
          <a:p>
            <a:r>
              <a:rPr lang="de-DE" sz="2400" dirty="0" smtClean="0">
                <a:latin typeface="Calibri" pitchFamily="34" charset="0"/>
              </a:rPr>
              <a:t>Herrnhuter Brüdergemeine | Mission | Posaunenensembles</a:t>
            </a:r>
          </a:p>
          <a:p>
            <a:endParaRPr lang="de-DE" sz="2400" dirty="0">
              <a:latin typeface="Calibri" pitchFamily="34" charset="0"/>
            </a:endParaRPr>
          </a:p>
          <a:p>
            <a:r>
              <a:rPr lang="de-DE" sz="2400" u="sng" dirty="0" smtClean="0">
                <a:latin typeface="Calibri" pitchFamily="34" charset="0"/>
              </a:rPr>
              <a:t>19. Jahrhundert</a:t>
            </a:r>
            <a:endParaRPr lang="de-DE" sz="2400" dirty="0">
              <a:latin typeface="Calibri" pitchFamily="34" charset="0"/>
            </a:endParaRPr>
          </a:p>
          <a:p>
            <a:r>
              <a:rPr lang="de-DE" sz="2400" dirty="0" smtClean="0">
                <a:latin typeface="Calibri" pitchFamily="34" charset="0"/>
              </a:rPr>
              <a:t>Erweckungsbewegung | Freiluftgottesdienste | mobile kirchenmusikalische Einsatzgruppe </a:t>
            </a:r>
            <a:r>
              <a:rPr lang="de-DE" sz="2400" dirty="0" smtClean="0">
                <a:latin typeface="Calibri" pitchFamily="34" charset="0"/>
                <a:sym typeface="Wingdings"/>
              </a:rPr>
              <a:t> Posaunenchöre</a:t>
            </a:r>
            <a:endParaRPr lang="de-DE" sz="2400" dirty="0" smtClean="0">
              <a:latin typeface="Calibri" pitchFamily="34" charset="0"/>
            </a:endParaRPr>
          </a:p>
        </p:txBody>
      </p:sp>
    </p:spTree>
    <p:extLst>
      <p:ext uri="{BB962C8B-B14F-4D97-AF65-F5344CB8AC3E}">
        <p14:creationId xmlns:p14="http://schemas.microsoft.com/office/powerpoint/2010/main" val="2244338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5" end="5"/>
                                            </p:txEl>
                                          </p:spTgt>
                                        </p:tgtEl>
                                        <p:attrNameLst>
                                          <p:attrName>style.visibility</p:attrName>
                                        </p:attrNameLst>
                                      </p:cBhvr>
                                      <p:to>
                                        <p:strVal val="visible"/>
                                      </p:to>
                                    </p:set>
                                    <p:animEffect transition="in" filter="fade">
                                      <p:cBhvr>
                                        <p:cTn id="10" dur="500"/>
                                        <p:tgtEl>
                                          <p:spTgt spid="9">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animEffect transition="in" filter="fade">
                                      <p:cBhvr>
                                        <p:cTn id="15" dur="500"/>
                                        <p:tgtEl>
                                          <p:spTgt spid="9">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animEffect transition="in" filter="fade">
                                      <p:cBhvr>
                                        <p:cTn id="18"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iftung BP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iftung BPA - Geschich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iftung BPA - heu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iftung BPA - Die BP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iftung BPA - FV und Stiftun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3354</Words>
  <Application>Microsoft Office PowerPoint</Application>
  <PresentationFormat>Bildschirmpräsentation (4:3)</PresentationFormat>
  <Paragraphs>358</Paragraphs>
  <Slides>20</Slides>
  <Notes>20</Notes>
  <HiddenSlides>0</HiddenSlides>
  <MMClips>6</MMClips>
  <ScaleCrop>false</ScaleCrop>
  <HeadingPairs>
    <vt:vector size="6" baseType="variant">
      <vt:variant>
        <vt:lpstr>Verwendete Schriftarten</vt:lpstr>
      </vt:variant>
      <vt:variant>
        <vt:i4>4</vt:i4>
      </vt:variant>
      <vt:variant>
        <vt:lpstr>Design</vt:lpstr>
      </vt:variant>
      <vt:variant>
        <vt:i4>5</vt:i4>
      </vt:variant>
      <vt:variant>
        <vt:lpstr>Folientitel</vt:lpstr>
      </vt:variant>
      <vt:variant>
        <vt:i4>20</vt:i4>
      </vt:variant>
    </vt:vector>
  </HeadingPairs>
  <TitlesOfParts>
    <vt:vector size="29" baseType="lpstr">
      <vt:lpstr>Arial</vt:lpstr>
      <vt:lpstr>Calibri</vt:lpstr>
      <vt:lpstr>Trebuchet MS</vt:lpstr>
      <vt:lpstr>Wingdings</vt:lpstr>
      <vt:lpstr>Stiftung BPA</vt:lpstr>
      <vt:lpstr>Stiftung BPA - Geschichte</vt:lpstr>
      <vt:lpstr>Stiftung BPA - heute</vt:lpstr>
      <vt:lpstr>Stiftung BPA - Die BPA</vt:lpstr>
      <vt:lpstr>Stiftung BPA - FV und Stiftung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Badische Posaunenarbeit</dc:title>
  <dc:creator>mail@hschrank.com;armin.schaefer@posaunenarbeit.de;Matthias Bretschneider;Klaus-Dieter.Block@gmx.de</dc:creator>
  <cp:lastModifiedBy>Armin Schaefer</cp:lastModifiedBy>
  <cp:revision>98</cp:revision>
  <dcterms:created xsi:type="dcterms:W3CDTF">2013-03-14T17:38:05Z</dcterms:created>
  <dcterms:modified xsi:type="dcterms:W3CDTF">2013-12-03T09:00:23Z</dcterms:modified>
</cp:coreProperties>
</file>